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ags/tag38.xml" ContentType="application/vnd.openxmlformats-officedocument.presentationml.tags+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Default Extension="xlsx" ContentType="application/vnd.openxmlformats-officedocument.spreadsheetml.sheet"/>
  <Override PartName="/ppt/tags/tag12.xml" ContentType="application/vnd.openxmlformats-officedocument.presentationml.tags+xml"/>
  <Override PartName="/ppt/diagrams/layout1.xml" ContentType="application/vnd.openxmlformats-officedocument.drawingml.diagramLayout+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Default Extension="wdp" ContentType="image/vnd.ms-photo"/>
  <Override PartName="/ppt/charts/colors1.xml" ContentType="application/vnd.ms-office.chartcolorstyl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ppt/charts/chart2.xml" ContentType="application/vnd.openxmlformats-officedocument.drawingml.chart+xml"/>
  <Override PartName="/ppt/diagrams/data1.xml" ContentType="application/vnd.openxmlformats-officedocument.drawingml.diagramData+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tags/tag6.xml" ContentType="application/vnd.openxmlformats-officedocument.presentationml.tags+xml"/>
  <Override PartName="/ppt/diagrams/colors1.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40"/>
  </p:notesMasterIdLst>
  <p:sldIdLst>
    <p:sldId id="256" r:id="rId2"/>
    <p:sldId id="502" r:id="rId3"/>
    <p:sldId id="258" r:id="rId4"/>
    <p:sldId id="259" r:id="rId5"/>
    <p:sldId id="553" r:id="rId6"/>
    <p:sldId id="580" r:id="rId7"/>
    <p:sldId id="581" r:id="rId8"/>
    <p:sldId id="582" r:id="rId9"/>
    <p:sldId id="583" r:id="rId10"/>
    <p:sldId id="554" r:id="rId11"/>
    <p:sldId id="555" r:id="rId12"/>
    <p:sldId id="556" r:id="rId13"/>
    <p:sldId id="557" r:id="rId14"/>
    <p:sldId id="472" r:id="rId15"/>
    <p:sldId id="526" r:id="rId16"/>
    <p:sldId id="558" r:id="rId17"/>
    <p:sldId id="584" r:id="rId18"/>
    <p:sldId id="585" r:id="rId19"/>
    <p:sldId id="586" r:id="rId20"/>
    <p:sldId id="587" r:id="rId21"/>
    <p:sldId id="588" r:id="rId22"/>
    <p:sldId id="589" r:id="rId23"/>
    <p:sldId id="590" r:id="rId24"/>
    <p:sldId id="591" r:id="rId25"/>
    <p:sldId id="559" r:id="rId26"/>
    <p:sldId id="520" r:id="rId27"/>
    <p:sldId id="563" r:id="rId28"/>
    <p:sldId id="560" r:id="rId29"/>
    <p:sldId id="564" r:id="rId30"/>
    <p:sldId id="573" r:id="rId31"/>
    <p:sldId id="561" r:id="rId32"/>
    <p:sldId id="562" r:id="rId33"/>
    <p:sldId id="565" r:id="rId34"/>
    <p:sldId id="566" r:id="rId35"/>
    <p:sldId id="572" r:id="rId36"/>
    <p:sldId id="459" r:id="rId37"/>
    <p:sldId id="545" r:id="rId38"/>
    <p:sldId id="302" r:id="rId39"/>
  </p:sldIdLst>
  <p:sldSz cx="12192000" cy="6858000"/>
  <p:notesSz cx="6797675" cy="9926638"/>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999"/>
    <a:srgbClr val="FA8C8C"/>
    <a:srgbClr val="953735"/>
    <a:srgbClr val="6697C8"/>
    <a:srgbClr val="FC9F8F"/>
    <a:srgbClr val="D5E9BF"/>
    <a:srgbClr val="6CB868"/>
    <a:srgbClr val="68AFEA"/>
    <a:srgbClr val="F85656"/>
    <a:srgbClr val="53CD6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744" autoAdjust="0"/>
    <p:restoredTop sz="86957" autoAdjust="0"/>
  </p:normalViewPr>
  <p:slideViewPr>
    <p:cSldViewPr snapToGrid="0">
      <p:cViewPr varScale="1">
        <p:scale>
          <a:sx n="97" d="100"/>
          <a:sy n="97" d="100"/>
        </p:scale>
        <p:origin x="-1104" y="-90"/>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Office_Excel____1.xlsx"/><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G:\&#20849;&#29992;&#38642;&#31471;&#30828;&#30879;\Richard\&#35336;&#30059;\iDB&#32147;&#28639;&#37096;&#24037;&#26989;&#23616;\&#29992;&#27700;&#25928;&#29575;\&#22577;&#21578;&#26360;&#33287;&#31777;&#22577;\112&#29986;&#26989;&#29992;&#27700;&#25928;&#33021;&#25552;&#21319;\(05)&#22577;&#21578;&#26360;&amp;&#31777;&#22577;&amp;&#32000;&#37636;\(04)&#36215;&#22987;&#26371;&#35696;\r2&#25240;&#32218;&#22294;11101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687376857360636E-2"/>
          <c:y val="6.8935610967540514E-2"/>
          <c:w val="0.88568452673700138"/>
          <c:h val="0.66991146791801326"/>
        </c:manualLayout>
      </c:layout>
      <c:barChart>
        <c:barDir val="col"/>
        <c:grouping val="stacked"/>
        <c:ser>
          <c:idx val="0"/>
          <c:order val="0"/>
          <c:tx>
            <c:strRef>
              <c:f>'三區+級距'!$D$137</c:f>
              <c:strCache>
                <c:ptCount val="1"/>
                <c:pt idx="0">
                  <c:v>自來水</c:v>
                </c:pt>
              </c:strCache>
            </c:strRef>
          </c:tx>
          <c:spPr>
            <a:solidFill>
              <a:schemeClr val="accent1"/>
            </a:solidFill>
            <a:ln>
              <a:noFill/>
            </a:ln>
            <a:effectLst/>
          </c:spPr>
          <c:dLbls>
            <c:delete val="1"/>
          </c:dLbls>
          <c:cat>
            <c:multiLvlStrRef>
              <c:f>'三區+級距'!$B$138:$C$152</c:f>
              <c:multiLvlStrCache>
                <c:ptCount val="15"/>
                <c:lvl>
                  <c:pt idx="0">
                    <c:v>109年</c:v>
                  </c:pt>
                  <c:pt idx="1">
                    <c:v>110年</c:v>
                  </c:pt>
                  <c:pt idx="2">
                    <c:v>111年</c:v>
                  </c:pt>
                  <c:pt idx="3">
                    <c:v>109年</c:v>
                  </c:pt>
                  <c:pt idx="4">
                    <c:v>110年</c:v>
                  </c:pt>
                  <c:pt idx="5">
                    <c:v>111年</c:v>
                  </c:pt>
                  <c:pt idx="6">
                    <c:v>109年</c:v>
                  </c:pt>
                  <c:pt idx="7">
                    <c:v>110年</c:v>
                  </c:pt>
                  <c:pt idx="8">
                    <c:v>111年</c:v>
                  </c:pt>
                  <c:pt idx="9">
                    <c:v>109年</c:v>
                  </c:pt>
                  <c:pt idx="10">
                    <c:v>110年</c:v>
                  </c:pt>
                  <c:pt idx="11">
                    <c:v>111年</c:v>
                  </c:pt>
                  <c:pt idx="12">
                    <c:v>109年</c:v>
                  </c:pt>
                  <c:pt idx="13">
                    <c:v>110年</c:v>
                  </c:pt>
                  <c:pt idx="14">
                    <c:v>111年</c:v>
                  </c:pt>
                </c:lvl>
                <c:lvl>
                  <c:pt idx="0">
                    <c:v>&lt;100</c:v>
                  </c:pt>
                  <c:pt idx="3">
                    <c:v>100-300</c:v>
                  </c:pt>
                  <c:pt idx="6">
                    <c:v>300-1,000</c:v>
                  </c:pt>
                  <c:pt idx="9">
                    <c:v>≥1,000</c:v>
                  </c:pt>
                  <c:pt idx="12">
                    <c:v>合計</c:v>
                  </c:pt>
                </c:lvl>
              </c:multiLvlStrCache>
            </c:multiLvlStrRef>
          </c:cat>
          <c:val>
            <c:numRef>
              <c:f>'三區+級距'!$D$138:$D$152</c:f>
              <c:numCache>
                <c:formatCode>#,##0_ ;[Red]\-#,##0\ </c:formatCode>
                <c:ptCount val="15"/>
                <c:pt idx="0">
                  <c:v>3.4045999999999998</c:v>
                </c:pt>
                <c:pt idx="1">
                  <c:v>3.7311999999999999</c:v>
                </c:pt>
                <c:pt idx="2">
                  <c:v>3.6558999999999995</c:v>
                </c:pt>
                <c:pt idx="3">
                  <c:v>5.4126000000000003</c:v>
                </c:pt>
                <c:pt idx="4">
                  <c:v>5.5868000000000002</c:v>
                </c:pt>
                <c:pt idx="5">
                  <c:v>5.7533000000000003</c:v>
                </c:pt>
                <c:pt idx="6">
                  <c:v>7.7618999999999998</c:v>
                </c:pt>
                <c:pt idx="7">
                  <c:v>7.8100999999999994</c:v>
                </c:pt>
                <c:pt idx="8">
                  <c:v>7.7050999999999998</c:v>
                </c:pt>
                <c:pt idx="9">
                  <c:v>42.293900000000008</c:v>
                </c:pt>
                <c:pt idx="10">
                  <c:v>41.344999999999999</c:v>
                </c:pt>
                <c:pt idx="11">
                  <c:v>38.144200000000005</c:v>
                </c:pt>
                <c:pt idx="12">
                  <c:v>58.873000000000005</c:v>
                </c:pt>
                <c:pt idx="13">
                  <c:v>58.473100000000002</c:v>
                </c:pt>
                <c:pt idx="14">
                  <c:v>55.258500000000012</c:v>
                </c:pt>
              </c:numCache>
            </c:numRef>
          </c:val>
          <c:extLst xmlns:c16r2="http://schemas.microsoft.com/office/drawing/2015/06/chart">
            <c:ext xmlns:c16="http://schemas.microsoft.com/office/drawing/2014/chart" uri="{C3380CC4-5D6E-409C-BE32-E72D297353CC}">
              <c16:uniqueId val="{00000000-BFB1-4179-AB18-A1C3FEAAA6B4}"/>
            </c:ext>
          </c:extLst>
        </c:ser>
        <c:ser>
          <c:idx val="1"/>
          <c:order val="1"/>
          <c:tx>
            <c:strRef>
              <c:f>'三區+級距'!$E$137</c:f>
              <c:strCache>
                <c:ptCount val="1"/>
                <c:pt idx="0">
                  <c:v>再生水</c:v>
                </c:pt>
              </c:strCache>
            </c:strRef>
          </c:tx>
          <c:spPr>
            <a:solidFill>
              <a:schemeClr val="accent2"/>
            </a:solidFill>
            <a:ln>
              <a:noFill/>
            </a:ln>
            <a:effectLst/>
          </c:spPr>
          <c:dLbls>
            <c:delete val="1"/>
          </c:dLbls>
          <c:cat>
            <c:multiLvlStrRef>
              <c:f>'三區+級距'!$B$138:$C$152</c:f>
              <c:multiLvlStrCache>
                <c:ptCount val="15"/>
                <c:lvl>
                  <c:pt idx="0">
                    <c:v>109年</c:v>
                  </c:pt>
                  <c:pt idx="1">
                    <c:v>110年</c:v>
                  </c:pt>
                  <c:pt idx="2">
                    <c:v>111年</c:v>
                  </c:pt>
                  <c:pt idx="3">
                    <c:v>109年</c:v>
                  </c:pt>
                  <c:pt idx="4">
                    <c:v>110年</c:v>
                  </c:pt>
                  <c:pt idx="5">
                    <c:v>111年</c:v>
                  </c:pt>
                  <c:pt idx="6">
                    <c:v>109年</c:v>
                  </c:pt>
                  <c:pt idx="7">
                    <c:v>110年</c:v>
                  </c:pt>
                  <c:pt idx="8">
                    <c:v>111年</c:v>
                  </c:pt>
                  <c:pt idx="9">
                    <c:v>109年</c:v>
                  </c:pt>
                  <c:pt idx="10">
                    <c:v>110年</c:v>
                  </c:pt>
                  <c:pt idx="11">
                    <c:v>111年</c:v>
                  </c:pt>
                  <c:pt idx="12">
                    <c:v>109年</c:v>
                  </c:pt>
                  <c:pt idx="13">
                    <c:v>110年</c:v>
                  </c:pt>
                  <c:pt idx="14">
                    <c:v>111年</c:v>
                  </c:pt>
                </c:lvl>
                <c:lvl>
                  <c:pt idx="0">
                    <c:v>&lt;100</c:v>
                  </c:pt>
                  <c:pt idx="3">
                    <c:v>100-300</c:v>
                  </c:pt>
                  <c:pt idx="6">
                    <c:v>300-1,000</c:v>
                  </c:pt>
                  <c:pt idx="9">
                    <c:v>≥1,000</c:v>
                  </c:pt>
                  <c:pt idx="12">
                    <c:v>合計</c:v>
                  </c:pt>
                </c:lvl>
              </c:multiLvlStrCache>
            </c:multiLvlStrRef>
          </c:cat>
          <c:val>
            <c:numRef>
              <c:f>'三區+級距'!$E$138:$E$152</c:f>
              <c:numCache>
                <c:formatCode>#,##0_ ;[Red]\-#,##0\ </c:formatCode>
                <c:ptCount val="15"/>
                <c:pt idx="0">
                  <c:v>0</c:v>
                </c:pt>
                <c:pt idx="1">
                  <c:v>0</c:v>
                </c:pt>
                <c:pt idx="2">
                  <c:v>0</c:v>
                </c:pt>
                <c:pt idx="3">
                  <c:v>0</c:v>
                </c:pt>
                <c:pt idx="4">
                  <c:v>0</c:v>
                </c:pt>
                <c:pt idx="5">
                  <c:v>0</c:v>
                </c:pt>
                <c:pt idx="6">
                  <c:v>0</c:v>
                </c:pt>
                <c:pt idx="7">
                  <c:v>4.8000000000000004E-3</c:v>
                </c:pt>
                <c:pt idx="8">
                  <c:v>7.6799999999999993E-2</c:v>
                </c:pt>
                <c:pt idx="9">
                  <c:v>3.4022999999999994</c:v>
                </c:pt>
                <c:pt idx="10">
                  <c:v>4.5083000000000002</c:v>
                </c:pt>
                <c:pt idx="11">
                  <c:v>7.1529999999999987</c:v>
                </c:pt>
                <c:pt idx="12">
                  <c:v>3.4022999999999994</c:v>
                </c:pt>
                <c:pt idx="13">
                  <c:v>4.5131000000000006</c:v>
                </c:pt>
                <c:pt idx="14">
                  <c:v>7.2298</c:v>
                </c:pt>
              </c:numCache>
            </c:numRef>
          </c:val>
          <c:extLst xmlns:c16r2="http://schemas.microsoft.com/office/drawing/2015/06/chart" xmlns:c15="http://schemas.microsoft.com/office/drawing/2012/chart">
            <c:ext xmlns:c16="http://schemas.microsoft.com/office/drawing/2014/chart" uri="{C3380CC4-5D6E-409C-BE32-E72D297353CC}">
              <c16:uniqueId val="{00000001-BFB1-4179-AB18-A1C3FEAAA6B4}"/>
            </c:ext>
          </c:extLst>
        </c:ser>
        <c:ser>
          <c:idx val="2"/>
          <c:order val="2"/>
          <c:tx>
            <c:strRef>
              <c:f>'三區+級距'!$F$137</c:f>
              <c:strCache>
                <c:ptCount val="1"/>
                <c:pt idx="0">
                  <c:v>自行取水</c:v>
                </c:pt>
              </c:strCache>
            </c:strRef>
          </c:tx>
          <c:spPr>
            <a:solidFill>
              <a:schemeClr val="accent3"/>
            </a:solidFill>
            <a:ln>
              <a:noFill/>
            </a:ln>
            <a:effectLst/>
          </c:spPr>
          <c:dLbls>
            <c:delete val="1"/>
          </c:dLbls>
          <c:cat>
            <c:multiLvlStrRef>
              <c:f>'三區+級距'!$B$138:$C$152</c:f>
              <c:multiLvlStrCache>
                <c:ptCount val="15"/>
                <c:lvl>
                  <c:pt idx="0">
                    <c:v>109年</c:v>
                  </c:pt>
                  <c:pt idx="1">
                    <c:v>110年</c:v>
                  </c:pt>
                  <c:pt idx="2">
                    <c:v>111年</c:v>
                  </c:pt>
                  <c:pt idx="3">
                    <c:v>109年</c:v>
                  </c:pt>
                  <c:pt idx="4">
                    <c:v>110年</c:v>
                  </c:pt>
                  <c:pt idx="5">
                    <c:v>111年</c:v>
                  </c:pt>
                  <c:pt idx="6">
                    <c:v>109年</c:v>
                  </c:pt>
                  <c:pt idx="7">
                    <c:v>110年</c:v>
                  </c:pt>
                  <c:pt idx="8">
                    <c:v>111年</c:v>
                  </c:pt>
                  <c:pt idx="9">
                    <c:v>109年</c:v>
                  </c:pt>
                  <c:pt idx="10">
                    <c:v>110年</c:v>
                  </c:pt>
                  <c:pt idx="11">
                    <c:v>111年</c:v>
                  </c:pt>
                  <c:pt idx="12">
                    <c:v>109年</c:v>
                  </c:pt>
                  <c:pt idx="13">
                    <c:v>110年</c:v>
                  </c:pt>
                  <c:pt idx="14">
                    <c:v>111年</c:v>
                  </c:pt>
                </c:lvl>
                <c:lvl>
                  <c:pt idx="0">
                    <c:v>&lt;100</c:v>
                  </c:pt>
                  <c:pt idx="3">
                    <c:v>100-300</c:v>
                  </c:pt>
                  <c:pt idx="6">
                    <c:v>300-1,000</c:v>
                  </c:pt>
                  <c:pt idx="9">
                    <c:v>≥1,000</c:v>
                  </c:pt>
                  <c:pt idx="12">
                    <c:v>合計</c:v>
                  </c:pt>
                </c:lvl>
              </c:multiLvlStrCache>
            </c:multiLvlStrRef>
          </c:cat>
          <c:val>
            <c:numRef>
              <c:f>'三區+級距'!$F$138:$F$152</c:f>
              <c:numCache>
                <c:formatCode>#,##0_ ;[Red]\-#,##0\ </c:formatCode>
                <c:ptCount val="15"/>
                <c:pt idx="0">
                  <c:v>0.27750000000000002</c:v>
                </c:pt>
                <c:pt idx="1">
                  <c:v>0.23669999999999999</c:v>
                </c:pt>
                <c:pt idx="2">
                  <c:v>0.25090000000000001</c:v>
                </c:pt>
                <c:pt idx="3">
                  <c:v>0.83240000000000003</c:v>
                </c:pt>
                <c:pt idx="4">
                  <c:v>0.78510000000000002</c:v>
                </c:pt>
                <c:pt idx="5">
                  <c:v>0.84540000000000004</c:v>
                </c:pt>
                <c:pt idx="6">
                  <c:v>2.2967999999999997</c:v>
                </c:pt>
                <c:pt idx="7">
                  <c:v>2.3312999999999997</c:v>
                </c:pt>
                <c:pt idx="8">
                  <c:v>2.008</c:v>
                </c:pt>
                <c:pt idx="9">
                  <c:v>15.0022</c:v>
                </c:pt>
                <c:pt idx="10">
                  <c:v>14.788500000000001</c:v>
                </c:pt>
                <c:pt idx="11">
                  <c:v>15.631399999999999</c:v>
                </c:pt>
                <c:pt idx="12">
                  <c:v>18.408899999999996</c:v>
                </c:pt>
                <c:pt idx="13">
                  <c:v>18.1416</c:v>
                </c:pt>
                <c:pt idx="14">
                  <c:v>18.735699999999998</c:v>
                </c:pt>
              </c:numCache>
            </c:numRef>
          </c:val>
          <c:extLst xmlns:c16r2="http://schemas.microsoft.com/office/drawing/2015/06/chart">
            <c:ext xmlns:c16="http://schemas.microsoft.com/office/drawing/2014/chart" uri="{C3380CC4-5D6E-409C-BE32-E72D297353CC}">
              <c16:uniqueId val="{00000002-BFB1-4179-AB18-A1C3FEAAA6B4}"/>
            </c:ext>
          </c:extLst>
        </c:ser>
        <c:dLbls>
          <c:showVal val="1"/>
        </c:dLbls>
        <c:gapWidth val="219"/>
        <c:overlap val="100"/>
        <c:axId val="183900032"/>
        <c:axId val="183903744"/>
        <c:extLst xmlns:c16r2="http://schemas.microsoft.com/office/drawing/2015/06/chart"/>
      </c:barChart>
      <c:catAx>
        <c:axId val="183900032"/>
        <c:scaling>
          <c:orientation val="minMax"/>
        </c:scaling>
        <c:axPos val="b"/>
        <c:title>
          <c:tx>
            <c:rich>
              <a:bodyPr rot="0" spcFirstLastPara="1" vertOverflow="ellipsis" vert="horz" wrap="square" anchor="ctr" anchorCtr="1"/>
              <a:lstStyle/>
              <a:p>
                <a:pPr>
                  <a:defRPr sz="10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r>
                  <a:rPr lang="zh-TW" altLang="en-US" sz="1400" b="1" i="0" u="none" strike="noStrike" kern="1200" cap="all" baseline="0" dirty="0">
                    <a:solidFill>
                      <a:sysClr val="windowText" lastClr="000000"/>
                    </a:solidFill>
                    <a:effectLst/>
                    <a:latin typeface="微軟正黑體" panose="020B0604030504040204" pitchFamily="34" charset="-120"/>
                    <a:ea typeface="微軟正黑體" panose="020B0604030504040204" pitchFamily="34" charset="-120"/>
                  </a:rPr>
                  <a:t>經濟部轄管工業區各</a:t>
                </a:r>
                <a:r>
                  <a:rPr lang="zh-TW" altLang="en-US" sz="1400" b="1" i="0" u="none" strike="noStrike" kern="1200" cap="all" baseline="0" dirty="0">
                    <a:solidFill>
                      <a:sysClr val="windowText" lastClr="000000"/>
                    </a:solidFill>
                    <a:latin typeface="微軟正黑體" panose="020B0604030504040204" pitchFamily="34" charset="-120"/>
                    <a:ea typeface="微軟正黑體" panose="020B0604030504040204" pitchFamily="34" charset="-120"/>
                  </a:rPr>
                  <a:t>用水級距水源分析 </a:t>
                </a:r>
                <a:r>
                  <a:rPr lang="en-US" altLang="zh-TW" sz="1400" b="1" i="0" u="none" strike="noStrike" kern="1200" cap="all" baseline="0" dirty="0">
                    <a:solidFill>
                      <a:sysClr val="windowText" lastClr="000000"/>
                    </a:solidFill>
                    <a:latin typeface="微軟正黑體" panose="020B0604030504040204" pitchFamily="34" charset="-120"/>
                    <a:ea typeface="微軟正黑體" panose="020B0604030504040204" pitchFamily="34" charset="-120"/>
                  </a:rPr>
                  <a:t>(CMD)</a:t>
                </a:r>
                <a:endParaRPr lang="zh-TW" altLang="en-US" sz="1400" b="1" i="0" u="none" strike="noStrike" kern="1200" cap="all" baseline="0" dirty="0">
                  <a:solidFill>
                    <a:sysClr val="windowText" lastClr="000000"/>
                  </a:solidFill>
                  <a:latin typeface="微軟正黑體" panose="020B0604030504040204" pitchFamily="34" charset="-120"/>
                  <a:ea typeface="微軟正黑體" panose="020B0604030504040204" pitchFamily="34" charset="-120"/>
                </a:endParaRPr>
              </a:p>
            </c:rich>
          </c:tx>
          <c:layout>
            <c:manualLayout>
              <c:xMode val="edge"/>
              <c:yMode val="edge"/>
              <c:x val="0.36028478272282755"/>
              <c:y val="0.90375561003546345"/>
            </c:manualLayout>
          </c:layout>
          <c:spPr>
            <a:noFill/>
            <a:ln>
              <a:noFill/>
            </a:ln>
            <a:effectLst/>
          </c:spPr>
        </c:title>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crossAx val="183903744"/>
        <c:crosses val="autoZero"/>
        <c:auto val="1"/>
        <c:lblAlgn val="ctr"/>
        <c:lblOffset val="100"/>
      </c:catAx>
      <c:valAx>
        <c:axId val="183903744"/>
        <c:scaling>
          <c:orientation val="minMax"/>
        </c:scaling>
        <c:axPos val="l"/>
        <c:majorGridlines>
          <c:spPr>
            <a:ln w="9525" cap="flat" cmpd="sng" algn="ctr">
              <a:solidFill>
                <a:schemeClr val="tx1">
                  <a:lumMod val="15000"/>
                  <a:lumOff val="85000"/>
                </a:schemeClr>
              </a:solidFill>
              <a:round/>
            </a:ln>
            <a:effectLst/>
          </c:spPr>
        </c:majorGridlines>
        <c:title>
          <c:tx>
            <c:rich>
              <a:bodyPr rot="0" spcFirstLastPara="1" vertOverflow="ellipsis" vert="wordArtVertRtl" wrap="square" anchor="ctr" anchorCtr="1"/>
              <a:lstStyle/>
              <a:p>
                <a:pPr>
                  <a:defRPr sz="12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r>
                  <a:rPr lang="zh-TW" sz="1200"/>
                  <a:t>取水量</a:t>
                </a:r>
                <a:r>
                  <a:rPr lang="en-US" sz="1200"/>
                  <a:t>(</a:t>
                </a:r>
                <a:r>
                  <a:rPr lang="zh-TW" altLang="en-US" sz="1200"/>
                  <a:t>萬噸</a:t>
                </a:r>
                <a:r>
                  <a:rPr lang="en-US" altLang="zh-TW" sz="1200"/>
                  <a:t>/</a:t>
                </a:r>
                <a:r>
                  <a:rPr lang="zh-TW" altLang="en-US" sz="1200"/>
                  <a:t>日</a:t>
                </a:r>
                <a:r>
                  <a:rPr lang="en-US" sz="1200"/>
                  <a:t>)</a:t>
                </a:r>
                <a:endParaRPr lang="zh-TW" sz="1200"/>
              </a:p>
            </c:rich>
          </c:tx>
          <c:layout>
            <c:manualLayout>
              <c:xMode val="edge"/>
              <c:yMode val="edge"/>
              <c:x val="2.185957228280582E-3"/>
              <c:y val="0.11360323380869326"/>
            </c:manualLayout>
          </c:layout>
          <c:spPr>
            <a:noFill/>
            <a:ln>
              <a:noFill/>
            </a:ln>
            <a:effectLst/>
          </c:spPr>
        </c:title>
        <c:numFmt formatCode="#,##0;[Red]\-#,##0" sourceLinked="0"/>
        <c:maj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crossAx val="183900032"/>
        <c:crosses val="autoZero"/>
        <c:crossBetween val="between"/>
      </c:valAx>
      <c:spPr>
        <a:noFill/>
        <a:ln>
          <a:noFill/>
        </a:ln>
        <a:effectLst/>
      </c:spPr>
    </c:plotArea>
    <c:legend>
      <c:legendPos val="b"/>
      <c:layout>
        <c:manualLayout>
          <c:xMode val="edge"/>
          <c:yMode val="edge"/>
          <c:x val="0.58420770963229041"/>
          <c:y val="3.1000508457158403E-3"/>
          <c:w val="0.40175924381683026"/>
          <c:h val="7.2968327539590594E-2"/>
        </c:manualLayout>
      </c:layout>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3175" cap="flat" cmpd="sng" algn="ctr">
      <a:noFill/>
      <a:round/>
    </a:ln>
    <a:effectLst/>
  </c:spPr>
  <c:txPr>
    <a:bodyPr/>
    <a:lstStyle/>
    <a:p>
      <a:pPr>
        <a:defRPr b="1">
          <a:solidFill>
            <a:sysClr val="windowText" lastClr="000000"/>
          </a:solidFill>
          <a:latin typeface="微軟正黑體" panose="020B0604030504040204" pitchFamily="34" charset="-120"/>
          <a:ea typeface="微軟正黑體" panose="020B0604030504040204" pitchFamily="34" charset="-120"/>
        </a:defRPr>
      </a:pPr>
      <a:endParaRPr lang="zh-TW"/>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zh-TW"/>
  <c:chart>
    <c:autoTitleDeleted val="1"/>
    <c:plotArea>
      <c:layout>
        <c:manualLayout>
          <c:layoutTarget val="inner"/>
          <c:xMode val="edge"/>
          <c:yMode val="edge"/>
          <c:x val="7.7469757584416821E-2"/>
          <c:y val="0.13831068192656176"/>
          <c:w val="0.82187970253718312"/>
          <c:h val="0.75428988043161282"/>
        </c:manualLayout>
      </c:layout>
      <c:barChart>
        <c:barDir val="col"/>
        <c:grouping val="stacked"/>
        <c:ser>
          <c:idx val="0"/>
          <c:order val="0"/>
          <c:tx>
            <c:strRef>
              <c:f>'111年更新'!$A$2</c:f>
              <c:strCache>
                <c:ptCount val="1"/>
                <c:pt idx="0">
                  <c:v>取水量</c:v>
                </c:pt>
              </c:strCache>
            </c:strRef>
          </c:tx>
          <c:spPr>
            <a:solidFill>
              <a:srgbClr val="4472C4"/>
            </a:solidFill>
            <a:ln>
              <a:noFill/>
            </a:ln>
            <a:effectLst/>
          </c:spPr>
          <c:dPt>
            <c:idx val="7"/>
            <c:spPr>
              <a:pattFill prst="wdDnDiag">
                <a:fgClr>
                  <a:srgbClr val="4472C4"/>
                </a:fgClr>
                <a:bgClr>
                  <a:schemeClr val="bg1"/>
                </a:bgClr>
              </a:pattFill>
              <a:ln>
                <a:noFill/>
              </a:ln>
              <a:effectLst/>
            </c:spPr>
            <c:extLst xmlns:c16r2="http://schemas.microsoft.com/office/drawing/2015/06/chart">
              <c:ext xmlns:c16="http://schemas.microsoft.com/office/drawing/2014/chart" uri="{C3380CC4-5D6E-409C-BE32-E72D297353CC}">
                <c16:uniqueId val="{00000001-664D-40E9-9743-A5440095BEE2}"/>
              </c:ext>
            </c:extLst>
          </c:dPt>
          <c:dPt>
            <c:idx val="8"/>
            <c:spPr>
              <a:pattFill prst="wdDnDiag">
                <a:fgClr>
                  <a:srgbClr val="4472C4"/>
                </a:fgClr>
                <a:bgClr>
                  <a:schemeClr val="bg1"/>
                </a:bgClr>
              </a:pattFill>
              <a:ln>
                <a:noFill/>
              </a:ln>
              <a:effectLst/>
            </c:spPr>
            <c:extLst xmlns:c16r2="http://schemas.microsoft.com/office/drawing/2015/06/chart">
              <c:ext xmlns:c16="http://schemas.microsoft.com/office/drawing/2014/chart" uri="{C3380CC4-5D6E-409C-BE32-E72D297353CC}">
                <c16:uniqueId val="{00000003-664D-40E9-9743-A5440095BEE2}"/>
              </c:ext>
            </c:extLst>
          </c:dPt>
          <c:cat>
            <c:numRef>
              <c:f>'111年更新'!$B$1:$J$1</c:f>
              <c:numCache>
                <c:formatCode>General</c:formatCode>
                <c:ptCount val="9"/>
                <c:pt idx="0">
                  <c:v>105</c:v>
                </c:pt>
                <c:pt idx="1">
                  <c:v>106</c:v>
                </c:pt>
                <c:pt idx="2">
                  <c:v>107</c:v>
                </c:pt>
                <c:pt idx="3">
                  <c:v>108</c:v>
                </c:pt>
                <c:pt idx="4">
                  <c:v>109</c:v>
                </c:pt>
                <c:pt idx="5">
                  <c:v>110</c:v>
                </c:pt>
                <c:pt idx="6">
                  <c:v>111</c:v>
                </c:pt>
                <c:pt idx="7">
                  <c:v>115</c:v>
                </c:pt>
                <c:pt idx="8">
                  <c:v>120</c:v>
                </c:pt>
              </c:numCache>
            </c:numRef>
          </c:cat>
          <c:val>
            <c:numRef>
              <c:f>'111年更新'!$B$2:$J$2</c:f>
              <c:numCache>
                <c:formatCode>General</c:formatCode>
                <c:ptCount val="9"/>
                <c:pt idx="0">
                  <c:v>2.69</c:v>
                </c:pt>
                <c:pt idx="1">
                  <c:v>2.6762999999999995</c:v>
                </c:pt>
                <c:pt idx="2">
                  <c:v>2.741991718733773</c:v>
                </c:pt>
                <c:pt idx="3">
                  <c:v>2.8717678043337718</c:v>
                </c:pt>
                <c:pt idx="4">
                  <c:v>2.9639384525928598</c:v>
                </c:pt>
                <c:pt idx="5">
                  <c:v>2.9183161642405726</c:v>
                </c:pt>
                <c:pt idx="6">
                  <c:v>2.9840044896237541</c:v>
                </c:pt>
                <c:pt idx="7">
                  <c:v>3.2603136053465311</c:v>
                </c:pt>
                <c:pt idx="8">
                  <c:v>3.6057000000000001</c:v>
                </c:pt>
              </c:numCache>
            </c:numRef>
          </c:val>
          <c:extLst xmlns:c16r2="http://schemas.microsoft.com/office/drawing/2015/06/chart">
            <c:ext xmlns:c16="http://schemas.microsoft.com/office/drawing/2014/chart" uri="{C3380CC4-5D6E-409C-BE32-E72D297353CC}">
              <c16:uniqueId val="{00000004-664D-40E9-9743-A5440095BEE2}"/>
            </c:ext>
          </c:extLst>
        </c:ser>
        <c:ser>
          <c:idx val="1"/>
          <c:order val="1"/>
          <c:tx>
            <c:strRef>
              <c:f>'111年更新'!$A$3</c:f>
              <c:strCache>
                <c:ptCount val="1"/>
                <c:pt idx="0">
                  <c:v>循環水量</c:v>
                </c:pt>
              </c:strCache>
            </c:strRef>
          </c:tx>
          <c:spPr>
            <a:solidFill>
              <a:srgbClr val="ED7D31"/>
            </a:solidFill>
            <a:ln>
              <a:noFill/>
            </a:ln>
            <a:effectLst/>
          </c:spPr>
          <c:dPt>
            <c:idx val="7"/>
            <c:spPr>
              <a:pattFill prst="wdDnDiag">
                <a:fgClr>
                  <a:srgbClr val="ED7D31"/>
                </a:fgClr>
                <a:bgClr>
                  <a:schemeClr val="bg1"/>
                </a:bgClr>
              </a:pattFill>
              <a:ln>
                <a:noFill/>
              </a:ln>
              <a:effectLst/>
            </c:spPr>
            <c:extLst xmlns:c16r2="http://schemas.microsoft.com/office/drawing/2015/06/chart">
              <c:ext xmlns:c16="http://schemas.microsoft.com/office/drawing/2014/chart" uri="{C3380CC4-5D6E-409C-BE32-E72D297353CC}">
                <c16:uniqueId val="{00000006-664D-40E9-9743-A5440095BEE2}"/>
              </c:ext>
            </c:extLst>
          </c:dPt>
          <c:dPt>
            <c:idx val="8"/>
            <c:spPr>
              <a:pattFill prst="wdDnDiag">
                <a:fgClr>
                  <a:srgbClr val="ED7D31"/>
                </a:fgClr>
                <a:bgClr>
                  <a:schemeClr val="bg1"/>
                </a:bgClr>
              </a:pattFill>
              <a:ln>
                <a:noFill/>
              </a:ln>
              <a:effectLst/>
            </c:spPr>
            <c:extLst xmlns:c16r2="http://schemas.microsoft.com/office/drawing/2015/06/chart">
              <c:ext xmlns:c16="http://schemas.microsoft.com/office/drawing/2014/chart" uri="{C3380CC4-5D6E-409C-BE32-E72D297353CC}">
                <c16:uniqueId val="{00000008-664D-40E9-9743-A5440095BEE2}"/>
              </c:ext>
            </c:extLst>
          </c:dPt>
          <c:cat>
            <c:numRef>
              <c:f>'111年更新'!$B$1:$J$1</c:f>
              <c:numCache>
                <c:formatCode>General</c:formatCode>
                <c:ptCount val="9"/>
                <c:pt idx="0">
                  <c:v>105</c:v>
                </c:pt>
                <c:pt idx="1">
                  <c:v>106</c:v>
                </c:pt>
                <c:pt idx="2">
                  <c:v>107</c:v>
                </c:pt>
                <c:pt idx="3">
                  <c:v>108</c:v>
                </c:pt>
                <c:pt idx="4">
                  <c:v>109</c:v>
                </c:pt>
                <c:pt idx="5">
                  <c:v>110</c:v>
                </c:pt>
                <c:pt idx="6">
                  <c:v>111</c:v>
                </c:pt>
                <c:pt idx="7">
                  <c:v>115</c:v>
                </c:pt>
                <c:pt idx="8">
                  <c:v>120</c:v>
                </c:pt>
              </c:numCache>
            </c:numRef>
          </c:cat>
          <c:val>
            <c:numRef>
              <c:f>'111年更新'!$B$3:$J$3</c:f>
              <c:numCache>
                <c:formatCode>General</c:formatCode>
                <c:ptCount val="9"/>
                <c:pt idx="0">
                  <c:v>5.6599999999999993</c:v>
                </c:pt>
                <c:pt idx="1">
                  <c:v>5.52</c:v>
                </c:pt>
                <c:pt idx="2">
                  <c:v>5.8218209215600005</c:v>
                </c:pt>
                <c:pt idx="3">
                  <c:v>6.3889325786399978</c:v>
                </c:pt>
                <c:pt idx="4">
                  <c:v>6.8749616135599982</c:v>
                </c:pt>
                <c:pt idx="5">
                  <c:v>6.9983173978600002</c:v>
                </c:pt>
                <c:pt idx="6">
                  <c:v>7.1080604712</c:v>
                </c:pt>
                <c:pt idx="7">
                  <c:v>8.355077118555009</c:v>
                </c:pt>
                <c:pt idx="8">
                  <c:v>9.1930000000000014</c:v>
                </c:pt>
              </c:numCache>
            </c:numRef>
          </c:val>
          <c:extLst xmlns:c16r2="http://schemas.microsoft.com/office/drawing/2015/06/chart">
            <c:ext xmlns:c16="http://schemas.microsoft.com/office/drawing/2014/chart" uri="{C3380CC4-5D6E-409C-BE32-E72D297353CC}">
              <c16:uniqueId val="{00000009-664D-40E9-9743-A5440095BEE2}"/>
            </c:ext>
          </c:extLst>
        </c:ser>
        <c:ser>
          <c:idx val="2"/>
          <c:order val="2"/>
          <c:tx>
            <c:strRef>
              <c:f>'111年更新'!$A$4</c:f>
              <c:strCache>
                <c:ptCount val="1"/>
                <c:pt idx="0">
                  <c:v>回收水量</c:v>
                </c:pt>
              </c:strCache>
            </c:strRef>
          </c:tx>
          <c:spPr>
            <a:solidFill>
              <a:srgbClr val="A5A5A5"/>
            </a:solidFill>
            <a:ln>
              <a:noFill/>
            </a:ln>
            <a:effectLst/>
          </c:spPr>
          <c:dPt>
            <c:idx val="7"/>
            <c:spPr>
              <a:pattFill prst="wdDnDiag">
                <a:fgClr>
                  <a:srgbClr val="A5A5A5"/>
                </a:fgClr>
                <a:bgClr>
                  <a:schemeClr val="bg1"/>
                </a:bgClr>
              </a:pattFill>
              <a:ln>
                <a:noFill/>
              </a:ln>
              <a:effectLst/>
            </c:spPr>
            <c:extLst xmlns:c16r2="http://schemas.microsoft.com/office/drawing/2015/06/chart">
              <c:ext xmlns:c16="http://schemas.microsoft.com/office/drawing/2014/chart" uri="{C3380CC4-5D6E-409C-BE32-E72D297353CC}">
                <c16:uniqueId val="{0000000B-664D-40E9-9743-A5440095BEE2}"/>
              </c:ext>
            </c:extLst>
          </c:dPt>
          <c:dPt>
            <c:idx val="8"/>
            <c:spPr>
              <a:pattFill prst="wdDnDiag">
                <a:fgClr>
                  <a:srgbClr val="A5A5A5"/>
                </a:fgClr>
                <a:bgClr>
                  <a:schemeClr val="bg1"/>
                </a:bgClr>
              </a:pattFill>
              <a:ln>
                <a:noFill/>
              </a:ln>
              <a:effectLst/>
            </c:spPr>
            <c:extLst xmlns:c16r2="http://schemas.microsoft.com/office/drawing/2015/06/chart">
              <c:ext xmlns:c16="http://schemas.microsoft.com/office/drawing/2014/chart" uri="{C3380CC4-5D6E-409C-BE32-E72D297353CC}">
                <c16:uniqueId val="{0000000D-664D-40E9-9743-A5440095BEE2}"/>
              </c:ext>
            </c:extLst>
          </c:dPt>
          <c:cat>
            <c:numRef>
              <c:f>'111年更新'!$B$1:$J$1</c:f>
              <c:numCache>
                <c:formatCode>General</c:formatCode>
                <c:ptCount val="9"/>
                <c:pt idx="0">
                  <c:v>105</c:v>
                </c:pt>
                <c:pt idx="1">
                  <c:v>106</c:v>
                </c:pt>
                <c:pt idx="2">
                  <c:v>107</c:v>
                </c:pt>
                <c:pt idx="3">
                  <c:v>108</c:v>
                </c:pt>
                <c:pt idx="4">
                  <c:v>109</c:v>
                </c:pt>
                <c:pt idx="5">
                  <c:v>110</c:v>
                </c:pt>
                <c:pt idx="6">
                  <c:v>111</c:v>
                </c:pt>
                <c:pt idx="7">
                  <c:v>115</c:v>
                </c:pt>
                <c:pt idx="8">
                  <c:v>120</c:v>
                </c:pt>
              </c:numCache>
            </c:numRef>
          </c:cat>
          <c:val>
            <c:numRef>
              <c:f>'111年更新'!$B$4:$J$4</c:f>
              <c:numCache>
                <c:formatCode>General</c:formatCode>
                <c:ptCount val="9"/>
                <c:pt idx="0">
                  <c:v>0.84000000000000008</c:v>
                </c:pt>
                <c:pt idx="1">
                  <c:v>1.05</c:v>
                </c:pt>
                <c:pt idx="2">
                  <c:v>1.0888009026068497</c:v>
                </c:pt>
                <c:pt idx="3">
                  <c:v>1.0838851506068496</c:v>
                </c:pt>
                <c:pt idx="4">
                  <c:v>1.0965269100132218</c:v>
                </c:pt>
                <c:pt idx="5">
                  <c:v>1.0958802698132215</c:v>
                </c:pt>
                <c:pt idx="6">
                  <c:v>1.1688474452132218</c:v>
                </c:pt>
                <c:pt idx="7">
                  <c:v>1.3739065085547573</c:v>
                </c:pt>
                <c:pt idx="8">
                  <c:v>2.0802</c:v>
                </c:pt>
              </c:numCache>
            </c:numRef>
          </c:val>
          <c:extLst xmlns:c16r2="http://schemas.microsoft.com/office/drawing/2015/06/chart">
            <c:ext xmlns:c16="http://schemas.microsoft.com/office/drawing/2014/chart" uri="{C3380CC4-5D6E-409C-BE32-E72D297353CC}">
              <c16:uniqueId val="{0000000E-664D-40E9-9743-A5440095BEE2}"/>
            </c:ext>
          </c:extLst>
        </c:ser>
        <c:dLbls/>
        <c:overlap val="100"/>
        <c:axId val="162999296"/>
        <c:axId val="163017472"/>
      </c:barChart>
      <c:lineChart>
        <c:grouping val="standard"/>
        <c:ser>
          <c:idx val="3"/>
          <c:order val="3"/>
          <c:tx>
            <c:strRef>
              <c:f>'111年更新'!$A$5</c:f>
              <c:strCache>
                <c:ptCount val="1"/>
                <c:pt idx="0">
                  <c:v>R2回收率</c:v>
                </c:pt>
              </c:strCache>
            </c:strRef>
          </c:tx>
          <c:spPr>
            <a:ln w="28575" cap="rnd">
              <a:solidFill>
                <a:schemeClr val="accent6"/>
              </a:solidFill>
              <a:round/>
            </a:ln>
            <a:effectLst/>
          </c:spPr>
          <c:marker>
            <c:symbol val="circle"/>
            <c:size val="6"/>
            <c:spPr>
              <a:solidFill>
                <a:srgbClr val="CC00CC"/>
              </a:solidFill>
              <a:ln w="9525">
                <a:solidFill>
                  <a:schemeClr val="accent4"/>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dLblPos val="t"/>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'111年更新'!$B$1:$J$1</c:f>
              <c:numCache>
                <c:formatCode>General</c:formatCode>
                <c:ptCount val="9"/>
                <c:pt idx="0">
                  <c:v>105</c:v>
                </c:pt>
                <c:pt idx="1">
                  <c:v>106</c:v>
                </c:pt>
                <c:pt idx="2">
                  <c:v>107</c:v>
                </c:pt>
                <c:pt idx="3">
                  <c:v>108</c:v>
                </c:pt>
                <c:pt idx="4">
                  <c:v>109</c:v>
                </c:pt>
                <c:pt idx="5">
                  <c:v>110</c:v>
                </c:pt>
                <c:pt idx="6">
                  <c:v>111</c:v>
                </c:pt>
                <c:pt idx="7">
                  <c:v>115</c:v>
                </c:pt>
                <c:pt idx="8">
                  <c:v>120</c:v>
                </c:pt>
              </c:numCache>
            </c:numRef>
          </c:cat>
          <c:val>
            <c:numRef>
              <c:f>'111年更新'!$B$5:$J$5</c:f>
              <c:numCache>
                <c:formatCode>General</c:formatCode>
                <c:ptCount val="9"/>
                <c:pt idx="0">
                  <c:v>0.70700000000000007</c:v>
                </c:pt>
                <c:pt idx="1">
                  <c:v>0.71100000000000008</c:v>
                </c:pt>
                <c:pt idx="2">
                  <c:v>0.71600000000000008</c:v>
                </c:pt>
                <c:pt idx="3">
                  <c:v>0.72200000000000009</c:v>
                </c:pt>
                <c:pt idx="4">
                  <c:v>0.72900000000000009</c:v>
                </c:pt>
                <c:pt idx="5">
                  <c:v>0.7350000000000001</c:v>
                </c:pt>
                <c:pt idx="6">
                  <c:v>0.7360000000000001</c:v>
                </c:pt>
                <c:pt idx="7">
                  <c:v>0.74900000000000011</c:v>
                </c:pt>
                <c:pt idx="8">
                  <c:v>0.75800000000000012</c:v>
                </c:pt>
              </c:numCache>
            </c:numRef>
          </c:val>
          <c:extLst xmlns:c16r2="http://schemas.microsoft.com/office/drawing/2015/06/chart">
            <c:ext xmlns:c16="http://schemas.microsoft.com/office/drawing/2014/chart" uri="{C3380CC4-5D6E-409C-BE32-E72D297353CC}">
              <c16:uniqueId val="{0000000F-664D-40E9-9743-A5440095BEE2}"/>
            </c:ext>
          </c:extLst>
        </c:ser>
        <c:dLbls/>
        <c:marker val="1"/>
        <c:axId val="163029760"/>
        <c:axId val="163019392"/>
      </c:lineChart>
      <c:catAx>
        <c:axId val="162999296"/>
        <c:scaling>
          <c:orientation val="minMax"/>
        </c:scaling>
        <c:axPos val="b"/>
        <c:numFmt formatCode="General" sourceLinked="1"/>
        <c:majorTickMark val="none"/>
        <c:tickLblPos val="nextTo"/>
        <c:spPr>
          <a:noFill/>
          <a:ln w="38100" cap="flat" cmpd="sng" algn="ctr">
            <a:solidFill>
              <a:schemeClr val="tx1"/>
            </a:solidFill>
            <a:round/>
            <a:tailEnd type="triangle"/>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crossAx val="163017472"/>
        <c:crosses val="autoZero"/>
        <c:auto val="1"/>
        <c:lblAlgn val="ctr"/>
        <c:lblOffset val="100"/>
      </c:catAx>
      <c:valAx>
        <c:axId val="163017472"/>
        <c:scaling>
          <c:orientation val="minMax"/>
        </c:scaling>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r>
                  <a:rPr lang="zh-TW" sz="1050">
                    <a:solidFill>
                      <a:sysClr val="windowText" lastClr="000000"/>
                    </a:solidFill>
                  </a:rPr>
                  <a:t>水量</a:t>
                </a:r>
                <a:r>
                  <a:rPr lang="en-US" sz="1050">
                    <a:solidFill>
                      <a:sysClr val="windowText" lastClr="000000"/>
                    </a:solidFill>
                  </a:rPr>
                  <a:t>(</a:t>
                </a:r>
                <a:r>
                  <a:rPr lang="zh-TW" sz="1050">
                    <a:solidFill>
                      <a:sysClr val="windowText" lastClr="000000"/>
                    </a:solidFill>
                  </a:rPr>
                  <a:t>億噸</a:t>
                </a:r>
                <a:r>
                  <a:rPr lang="en-US" sz="1050">
                    <a:solidFill>
                      <a:sysClr val="windowText" lastClr="000000"/>
                    </a:solidFill>
                  </a:rPr>
                  <a:t>/</a:t>
                </a:r>
                <a:r>
                  <a:rPr lang="zh-TW" sz="1050">
                    <a:solidFill>
                      <a:sysClr val="windowText" lastClr="000000"/>
                    </a:solidFill>
                  </a:rPr>
                  <a:t>年</a:t>
                </a:r>
                <a:r>
                  <a:rPr lang="en-US" sz="1050">
                    <a:solidFill>
                      <a:sysClr val="windowText" lastClr="000000"/>
                    </a:solidFill>
                  </a:rPr>
                  <a:t>)</a:t>
                </a:r>
                <a:endParaRPr lang="zh-TW" sz="1050">
                  <a:solidFill>
                    <a:sysClr val="windowText" lastClr="000000"/>
                  </a:solidFill>
                </a:endParaRPr>
              </a:p>
            </c:rich>
          </c:tx>
          <c:layout>
            <c:manualLayout>
              <c:xMode val="edge"/>
              <c:yMode val="edge"/>
              <c:x val="1.1727300930371673E-4"/>
              <c:y val="1.5969323911611859E-2"/>
            </c:manualLayout>
          </c:layout>
          <c:spPr>
            <a:noFill/>
            <a:ln>
              <a:noFill/>
            </a:ln>
            <a:effectLst/>
          </c:spPr>
        </c:title>
        <c:numFmt formatCode="General" sourceLinked="1"/>
        <c:maj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162999296"/>
        <c:crosses val="autoZero"/>
        <c:crossBetween val="between"/>
      </c:valAx>
      <c:valAx>
        <c:axId val="163019392"/>
        <c:scaling>
          <c:orientation val="minMax"/>
          <c:max val="0.8"/>
          <c:min val="0.5"/>
        </c:scaling>
        <c:axPos val="r"/>
        <c:title>
          <c:tx>
            <c:rich>
              <a:bodyPr rot="0" spcFirstLastPara="1" vertOverflow="ellipsis" wrap="square" anchor="ctr" anchorCtr="1"/>
              <a:lstStyle/>
              <a:p>
                <a:pPr>
                  <a:defRPr sz="11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r>
                  <a:rPr lang="zh-TW" sz="1100">
                    <a:solidFill>
                      <a:sysClr val="windowText" lastClr="000000"/>
                    </a:solidFill>
                  </a:rPr>
                  <a:t>回收率</a:t>
                </a:r>
              </a:p>
            </c:rich>
          </c:tx>
          <c:layout>
            <c:manualLayout>
              <c:xMode val="edge"/>
              <c:yMode val="edge"/>
              <c:x val="0.9"/>
              <c:y val="2.0061971420239147E-2"/>
            </c:manualLayout>
          </c:layout>
          <c:spPr>
            <a:noFill/>
            <a:ln>
              <a:noFill/>
            </a:ln>
            <a:effectLst/>
          </c:spPr>
        </c:title>
        <c:numFmt formatCode="0.0%" sourceLinked="0"/>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微軟正黑體" panose="020B0604030504040204" pitchFamily="34" charset="-120"/>
                <a:ea typeface="微軟正黑體" panose="020B0604030504040204" pitchFamily="34" charset="-120"/>
                <a:cs typeface="+mn-cs"/>
              </a:defRPr>
            </a:pPr>
            <a:endParaRPr lang="zh-TW"/>
          </a:p>
        </c:txPr>
        <c:crossAx val="163029760"/>
        <c:crosses val="max"/>
        <c:crossBetween val="between"/>
      </c:valAx>
      <c:catAx>
        <c:axId val="163029760"/>
        <c:scaling>
          <c:orientation val="minMax"/>
        </c:scaling>
        <c:delete val="1"/>
        <c:axPos val="b"/>
        <c:numFmt formatCode="General" sourceLinked="1"/>
        <c:tickLblPos val="nextTo"/>
        <c:crossAx val="163019392"/>
        <c:crosses val="autoZero"/>
        <c:auto val="1"/>
        <c:lblAlgn val="ctr"/>
        <c:lblOffset val="100"/>
      </c:catAx>
      <c:spPr>
        <a:noFill/>
        <a:ln>
          <a:noFill/>
        </a:ln>
        <a:effectLst/>
      </c:spPr>
    </c:plotArea>
    <c:legend>
      <c:legendPos val="t"/>
      <c:layout>
        <c:manualLayout>
          <c:xMode val="edge"/>
          <c:yMode val="edge"/>
          <c:x val="0.1108546459017955"/>
          <c:y val="2.2438390456667377E-2"/>
          <c:w val="0.78508179739962858"/>
          <c:h val="8.0394786418121089E-2"/>
        </c:manualLayout>
      </c:layout>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latin typeface="微軟正黑體" panose="020B0604030504040204" pitchFamily="34" charset="-120"/>
          <a:ea typeface="微軟正黑體" panose="020B0604030504040204" pitchFamily="34" charset="-120"/>
        </a:defRPr>
      </a:pPr>
      <a:endParaRPr lang="zh-TW"/>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423ED-56A5-49CB-AA62-A3568787F075}"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TW" altLang="en-US"/>
        </a:p>
      </dgm:t>
    </dgm:pt>
    <dgm:pt modelId="{EF34920F-0360-4CC5-80F6-6107CB7BFA9A}">
      <dgm:prSet phldrT="[文字]" custT="1"/>
      <dgm:spPr>
        <a:xfrm rot="5400000">
          <a:off x="-239032" y="243931"/>
          <a:ext cx="1593549" cy="1115484"/>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miter lim="800000"/>
        </a:ln>
        <a:effectLst/>
      </dgm:spPr>
      <dgm:t>
        <a:bodyPr/>
        <a:lstStyle/>
        <a:p>
          <a:pPr>
            <a:buNone/>
          </a:pPr>
          <a:r>
            <a:rPr lang="zh-TW" altLang="en-US" sz="2000" b="1" kern="1200" dirty="0">
              <a:solidFill>
                <a:sysClr val="window" lastClr="FFFFFF"/>
              </a:solidFill>
              <a:latin typeface="Arial"/>
              <a:ea typeface="微软雅黑"/>
              <a:cs typeface="+mn-cs"/>
            </a:rPr>
            <a:t>行業認定</a:t>
          </a:r>
        </a:p>
      </dgm:t>
    </dgm:pt>
    <dgm:pt modelId="{BE1EFDF3-E43E-404C-AC86-542B9472E94D}" type="parTrans" cxnId="{8332A64E-9854-4381-8628-36B10FC79C0E}">
      <dgm:prSet/>
      <dgm:spPr/>
      <dgm:t>
        <a:bodyPr/>
        <a:lstStyle/>
        <a:p>
          <a:endParaRPr lang="zh-TW" altLang="en-US"/>
        </a:p>
      </dgm:t>
    </dgm:pt>
    <dgm:pt modelId="{A3E87DEA-7C1C-410F-9471-644849682821}" type="sibTrans" cxnId="{8332A64E-9854-4381-8628-36B10FC79C0E}">
      <dgm:prSet/>
      <dgm:spPr/>
      <dgm:t>
        <a:bodyPr/>
        <a:lstStyle/>
        <a:p>
          <a:endParaRPr lang="zh-TW" altLang="en-US"/>
        </a:p>
      </dgm:t>
    </dgm:pt>
    <dgm:pt modelId="{22B849A4-A121-4557-89DC-527F2BCE806E}">
      <dgm:prSet phldrT="[文字]" custT="1"/>
      <dgm:spPr>
        <a:xfrm rot="5400000">
          <a:off x="4108290" y="-2987906"/>
          <a:ext cx="1035806" cy="7021419"/>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miter lim="800000"/>
        </a:ln>
        <a:effectLst/>
      </dgm:spPr>
      <dgm:t>
        <a:bodyPr/>
        <a:lstStyle/>
        <a:p>
          <a:pPr>
            <a:buChar char="•"/>
          </a:pPr>
          <a:r>
            <a:rPr lang="zh-TW" altLang="en-US" sz="3100" b="1" kern="1200" dirty="0">
              <a:solidFill>
                <a:sysClr val="windowText" lastClr="000000"/>
              </a:solidFill>
              <a:latin typeface="Microsoft YaHei" panose="020B0503020204020204" pitchFamily="34" charset="-122"/>
              <a:ea typeface="Microsoft YaHei" panose="020B0503020204020204" pitchFamily="34" charset="-122"/>
              <a:cs typeface="+mn-cs"/>
            </a:rPr>
            <a:t>依據行政院主計總處</a:t>
          </a:r>
          <a:r>
            <a:rPr lang="en-US" altLang="zh-TW" sz="3100" b="1" kern="1200" dirty="0">
              <a:solidFill>
                <a:sysClr val="windowText" lastClr="000000"/>
              </a:solidFill>
              <a:latin typeface="Microsoft YaHei" panose="020B0503020204020204" pitchFamily="34" charset="-122"/>
              <a:ea typeface="Microsoft YaHei" panose="020B0503020204020204" pitchFamily="34" charset="-122"/>
              <a:cs typeface="+mn-cs"/>
            </a:rPr>
            <a:t>-</a:t>
          </a:r>
          <a:r>
            <a:rPr lang="zh-TW" altLang="en-US" sz="3100" b="1" kern="1200" dirty="0">
              <a:solidFill>
                <a:sysClr val="windowText" lastClr="000000"/>
              </a:solidFill>
              <a:latin typeface="Microsoft YaHei" panose="020B0503020204020204" pitchFamily="34" charset="-122"/>
              <a:ea typeface="Microsoft YaHei" panose="020B0503020204020204" pitchFamily="34" charset="-122"/>
              <a:cs typeface="+mn-cs"/>
            </a:rPr>
            <a:t>行業統計分類</a:t>
          </a:r>
          <a:endParaRPr lang="zh-TW" altLang="en-US" sz="3100" kern="1200" dirty="0">
            <a:solidFill>
              <a:sysClr val="windowText" lastClr="000000"/>
            </a:solidFill>
            <a:latin typeface="Arial"/>
            <a:ea typeface="標楷體"/>
            <a:cs typeface="+mn-cs"/>
          </a:endParaRPr>
        </a:p>
      </dgm:t>
    </dgm:pt>
    <dgm:pt modelId="{F61A85B0-2BED-4207-B58D-B3DA25252EA9}" type="parTrans" cxnId="{83375C78-16E9-4C8B-9CCF-CF4AD10CF661}">
      <dgm:prSet/>
      <dgm:spPr/>
      <dgm:t>
        <a:bodyPr/>
        <a:lstStyle/>
        <a:p>
          <a:endParaRPr lang="zh-TW" altLang="en-US"/>
        </a:p>
      </dgm:t>
    </dgm:pt>
    <dgm:pt modelId="{369C81FD-C851-4C96-9FBA-56B79E416662}" type="sibTrans" cxnId="{83375C78-16E9-4C8B-9CCF-CF4AD10CF661}">
      <dgm:prSet/>
      <dgm:spPr/>
      <dgm:t>
        <a:bodyPr/>
        <a:lstStyle/>
        <a:p>
          <a:endParaRPr lang="zh-TW" altLang="en-US"/>
        </a:p>
      </dgm:t>
    </dgm:pt>
    <dgm:pt modelId="{42C40514-126E-4C99-8C5D-D7FDFB7F42D8}">
      <dgm:prSet phldrT="[文字]" custT="1"/>
      <dgm:spPr>
        <a:xfrm rot="5400000">
          <a:off x="-239032" y="1643591"/>
          <a:ext cx="1593549" cy="1115484"/>
        </a:xfrm>
        <a:prstGeom prst="chevron">
          <a:avLst/>
        </a:prstGeom>
        <a:solidFill>
          <a:srgbClr val="8064A2">
            <a:hueOff val="-2232385"/>
            <a:satOff val="13449"/>
            <a:lumOff val="1078"/>
            <a:alphaOff val="0"/>
          </a:srgbClr>
        </a:solidFill>
        <a:ln w="25400" cap="flat" cmpd="sng" algn="ctr">
          <a:solidFill>
            <a:srgbClr val="8064A2">
              <a:hueOff val="-2232385"/>
              <a:satOff val="13449"/>
              <a:lumOff val="1078"/>
              <a:alphaOff val="0"/>
            </a:srgbClr>
          </a:solidFill>
          <a:prstDash val="solid"/>
          <a:miter lim="800000"/>
        </a:ln>
        <a:effectLst/>
      </dgm:spPr>
      <dgm:t>
        <a:bodyPr/>
        <a:lstStyle/>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回收率</a:t>
          </a:r>
        </a:p>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認定</a:t>
          </a:r>
        </a:p>
      </dgm:t>
    </dgm:pt>
    <dgm:pt modelId="{67725FD4-FF8C-40ED-B4A3-F2CBA00D7ED7}" type="parTrans" cxnId="{6F60ECA5-674F-40FC-AA42-196A58119AA6}">
      <dgm:prSet/>
      <dgm:spPr/>
      <dgm:t>
        <a:bodyPr/>
        <a:lstStyle/>
        <a:p>
          <a:endParaRPr lang="zh-TW" altLang="en-US"/>
        </a:p>
      </dgm:t>
    </dgm:pt>
    <dgm:pt modelId="{30C6ABAA-6E6D-4B42-8E49-DB9822BB1960}" type="sibTrans" cxnId="{6F60ECA5-674F-40FC-AA42-196A58119AA6}">
      <dgm:prSet/>
      <dgm:spPr/>
      <dgm:t>
        <a:bodyPr/>
        <a:lstStyle/>
        <a:p>
          <a:endParaRPr lang="zh-TW" altLang="en-US"/>
        </a:p>
      </dgm:t>
    </dgm:pt>
    <dgm:pt modelId="{4DA3C47F-EC47-4125-A04A-D703122BE333}">
      <dgm:prSet phldrT="[文字]" custT="1"/>
      <dgm:spPr>
        <a:xfrm rot="5400000">
          <a:off x="4108018" y="-1587975"/>
          <a:ext cx="1036351" cy="7021419"/>
        </a:xfrm>
        <a:prstGeom prst="round2SameRect">
          <a:avLst/>
        </a:prstGeom>
        <a:solidFill>
          <a:sysClr val="window" lastClr="FFFFFF">
            <a:alpha val="90000"/>
            <a:hueOff val="0"/>
            <a:satOff val="0"/>
            <a:lumOff val="0"/>
            <a:alphaOff val="0"/>
          </a:sysClr>
        </a:solidFill>
        <a:ln w="25400" cap="flat" cmpd="sng" algn="ctr">
          <a:solidFill>
            <a:srgbClr val="8064A2">
              <a:hueOff val="-2232385"/>
              <a:satOff val="13449"/>
              <a:lumOff val="1078"/>
              <a:alphaOff val="0"/>
            </a:srgbClr>
          </a:solidFill>
          <a:prstDash val="solid"/>
          <a:miter lim="800000"/>
        </a:ln>
        <a:effectLst/>
      </dgm:spPr>
      <dgm:t>
        <a:bodyPr/>
        <a:lstStyle/>
        <a:p>
          <a:pPr>
            <a:buChar char="•"/>
          </a:pP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由公正</a:t>
          </a:r>
          <a:r>
            <a:rPr lang="zh-TW" altLang="en-US" sz="3100" b="1" kern="1200" dirty="0">
              <a:solidFill>
                <a:srgbClr val="FF0000"/>
              </a:solidFill>
              <a:latin typeface="Microsoft YaHei" panose="020B0503020204020204" pitchFamily="34" charset="-122"/>
              <a:ea typeface="Microsoft YaHei" panose="020B0503020204020204" pitchFamily="34" charset="-122"/>
              <a:cs typeface="+mn-cs"/>
            </a:rPr>
            <a:t>第三方</a:t>
          </a: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認定回收率</a:t>
          </a:r>
        </a:p>
      </dgm:t>
    </dgm:pt>
    <dgm:pt modelId="{59BEE2D3-0374-463F-A01A-49CD1E08A126}" type="parTrans" cxnId="{9FA334A2-FC30-438C-B700-EBDBCC80D89E}">
      <dgm:prSet/>
      <dgm:spPr/>
      <dgm:t>
        <a:bodyPr/>
        <a:lstStyle/>
        <a:p>
          <a:endParaRPr lang="zh-TW" altLang="en-US"/>
        </a:p>
      </dgm:t>
    </dgm:pt>
    <dgm:pt modelId="{857BAF24-D0D1-4B85-BF6A-8468906F775C}" type="sibTrans" cxnId="{9FA334A2-FC30-438C-B700-EBDBCC80D89E}">
      <dgm:prSet/>
      <dgm:spPr/>
      <dgm:t>
        <a:bodyPr/>
        <a:lstStyle/>
        <a:p>
          <a:endParaRPr lang="zh-TW" altLang="en-US"/>
        </a:p>
      </dgm:t>
    </dgm:pt>
    <dgm:pt modelId="{1165BA6F-0425-4693-9340-DEFB068C3C8E}">
      <dgm:prSet phldrT="[文字]" custT="1"/>
      <dgm:spPr>
        <a:xfrm rot="5400000">
          <a:off x="-239032" y="3043250"/>
          <a:ext cx="1593549" cy="1115484"/>
        </a:xfrm>
        <a:prstGeom prst="chevron">
          <a:avLst/>
        </a:prstGeom>
        <a:solidFill>
          <a:srgbClr val="8064A2">
            <a:hueOff val="-4464770"/>
            <a:satOff val="26899"/>
            <a:lumOff val="2156"/>
            <a:alphaOff val="0"/>
          </a:srgbClr>
        </a:solidFill>
        <a:ln w="25400" cap="flat" cmpd="sng" algn="ctr">
          <a:solidFill>
            <a:srgbClr val="8064A2">
              <a:hueOff val="-4464770"/>
              <a:satOff val="26899"/>
              <a:lumOff val="2156"/>
              <a:alphaOff val="0"/>
            </a:srgbClr>
          </a:solidFill>
          <a:prstDash val="solid"/>
          <a:miter lim="800000"/>
        </a:ln>
        <a:effectLst/>
      </dgm:spPr>
      <dgm:t>
        <a:bodyPr/>
        <a:lstStyle/>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是否達標</a:t>
          </a:r>
          <a:endParaRPr lang="en-US" altLang="zh-TW" sz="2000" b="1" kern="1200" dirty="0">
            <a:solidFill>
              <a:prstClr val="white"/>
            </a:solidFill>
            <a:latin typeface="Arial"/>
            <a:ea typeface="微软雅黑"/>
            <a:cs typeface="+mn-cs"/>
          </a:endParaRPr>
        </a:p>
      </dgm:t>
    </dgm:pt>
    <dgm:pt modelId="{BE706B9C-48ED-42B0-B2EE-11716B24CC47}" type="parTrans" cxnId="{36660E48-8D6A-4A35-9167-9BFD934BC928}">
      <dgm:prSet/>
      <dgm:spPr/>
      <dgm:t>
        <a:bodyPr/>
        <a:lstStyle/>
        <a:p>
          <a:endParaRPr lang="zh-TW" altLang="en-US"/>
        </a:p>
      </dgm:t>
    </dgm:pt>
    <dgm:pt modelId="{B196C620-C0EE-468D-B933-EBC2D43A5E14}" type="sibTrans" cxnId="{36660E48-8D6A-4A35-9167-9BFD934BC928}">
      <dgm:prSet/>
      <dgm:spPr/>
      <dgm:t>
        <a:bodyPr/>
        <a:lstStyle/>
        <a:p>
          <a:endParaRPr lang="zh-TW" altLang="en-US"/>
        </a:p>
      </dgm:t>
    </dgm:pt>
    <dgm:pt modelId="{83F20AD9-2962-4466-B4F6-8B854203574E}">
      <dgm:prSet phldrT="[文字]" custT="1"/>
      <dgm:spPr>
        <a:xfrm rot="5400000">
          <a:off x="4117581" y="-188588"/>
          <a:ext cx="1017224" cy="7021419"/>
        </a:xfrm>
        <a:prstGeom prst="round2SameRect">
          <a:avLst/>
        </a:prstGeom>
        <a:solidFill>
          <a:sysClr val="window" lastClr="FFFFFF">
            <a:alpha val="90000"/>
            <a:hueOff val="0"/>
            <a:satOff val="0"/>
            <a:lumOff val="0"/>
            <a:alphaOff val="0"/>
          </a:sysClr>
        </a:solidFill>
        <a:ln w="25400" cap="flat" cmpd="sng" algn="ctr">
          <a:solidFill>
            <a:srgbClr val="8064A2">
              <a:hueOff val="-4464770"/>
              <a:satOff val="26899"/>
              <a:lumOff val="2156"/>
              <a:alphaOff val="0"/>
            </a:srgbClr>
          </a:solidFill>
          <a:prstDash val="solid"/>
          <a:miter lim="800000"/>
        </a:ln>
        <a:effectLst/>
      </dgm:spPr>
      <dgm:t>
        <a:bodyPr/>
        <a:lstStyle/>
        <a:p>
          <a:pPr>
            <a:lnSpc>
              <a:spcPct val="100000"/>
            </a:lnSpc>
            <a:spcAft>
              <a:spcPts val="0"/>
            </a:spcAft>
            <a:buChar char="•"/>
          </a:pP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經濟部公告各行業</a:t>
          </a:r>
          <a:r>
            <a:rPr lang="zh-TW" altLang="en-US" sz="3100" b="1" kern="1200" dirty="0">
              <a:solidFill>
                <a:srgbClr val="FF0000"/>
              </a:solidFill>
              <a:latin typeface="Microsoft YaHei" panose="020B0503020204020204" pitchFamily="34" charset="-122"/>
              <a:ea typeface="Microsoft YaHei" panose="020B0503020204020204" pitchFamily="34" charset="-122"/>
              <a:cs typeface="+mn-cs"/>
            </a:rPr>
            <a:t>回收率基準區間值</a:t>
          </a:r>
        </a:p>
      </dgm:t>
    </dgm:pt>
    <dgm:pt modelId="{2E9221E5-2AA0-42BC-A6BB-6F223E36B344}" type="parTrans" cxnId="{B8A37ECB-C32A-4B84-B8B7-7030627A4FDA}">
      <dgm:prSet/>
      <dgm:spPr/>
      <dgm:t>
        <a:bodyPr/>
        <a:lstStyle/>
        <a:p>
          <a:endParaRPr lang="zh-TW" altLang="en-US"/>
        </a:p>
      </dgm:t>
    </dgm:pt>
    <dgm:pt modelId="{524CCF96-2E09-4A9D-9C56-32CD179CEE1F}" type="sibTrans" cxnId="{B8A37ECB-C32A-4B84-B8B7-7030627A4FDA}">
      <dgm:prSet/>
      <dgm:spPr/>
      <dgm:t>
        <a:bodyPr/>
        <a:lstStyle/>
        <a:p>
          <a:endParaRPr lang="zh-TW" altLang="en-US"/>
        </a:p>
      </dgm:t>
    </dgm:pt>
    <dgm:pt modelId="{A70A0FB5-1B47-4411-BED5-68616A1D64D5}" type="pres">
      <dgm:prSet presAssocID="{324423ED-56A5-49CB-AA62-A3568787F075}" presName="linearFlow" presStyleCnt="0">
        <dgm:presLayoutVars>
          <dgm:dir/>
          <dgm:animLvl val="lvl"/>
          <dgm:resizeHandles val="exact"/>
        </dgm:presLayoutVars>
      </dgm:prSet>
      <dgm:spPr/>
      <dgm:t>
        <a:bodyPr/>
        <a:lstStyle/>
        <a:p>
          <a:endParaRPr lang="zh-TW" altLang="en-US"/>
        </a:p>
      </dgm:t>
    </dgm:pt>
    <dgm:pt modelId="{60BA315E-E1CF-4B2F-9BC0-8A8C92B7A7A9}" type="pres">
      <dgm:prSet presAssocID="{EF34920F-0360-4CC5-80F6-6107CB7BFA9A}" presName="composite" presStyleCnt="0"/>
      <dgm:spPr/>
    </dgm:pt>
    <dgm:pt modelId="{D0592898-23E1-4184-8388-C9176A093284}" type="pres">
      <dgm:prSet presAssocID="{EF34920F-0360-4CC5-80F6-6107CB7BFA9A}" presName="parentText" presStyleLbl="alignNode1" presStyleIdx="0" presStyleCnt="3">
        <dgm:presLayoutVars>
          <dgm:chMax val="1"/>
          <dgm:bulletEnabled val="1"/>
        </dgm:presLayoutVars>
      </dgm:prSet>
      <dgm:spPr/>
      <dgm:t>
        <a:bodyPr/>
        <a:lstStyle/>
        <a:p>
          <a:endParaRPr lang="zh-TW" altLang="en-US"/>
        </a:p>
      </dgm:t>
    </dgm:pt>
    <dgm:pt modelId="{D50BE623-3EF8-451A-A193-B835DB8D641E}" type="pres">
      <dgm:prSet presAssocID="{EF34920F-0360-4CC5-80F6-6107CB7BFA9A}" presName="descendantText" presStyleLbl="alignAcc1" presStyleIdx="0" presStyleCnt="3">
        <dgm:presLayoutVars>
          <dgm:bulletEnabled val="1"/>
        </dgm:presLayoutVars>
      </dgm:prSet>
      <dgm:spPr/>
      <dgm:t>
        <a:bodyPr/>
        <a:lstStyle/>
        <a:p>
          <a:endParaRPr lang="zh-TW" altLang="en-US"/>
        </a:p>
      </dgm:t>
    </dgm:pt>
    <dgm:pt modelId="{2C94D50E-2A0D-4C3F-839C-A79A79F08FFD}" type="pres">
      <dgm:prSet presAssocID="{A3E87DEA-7C1C-410F-9471-644849682821}" presName="sp" presStyleCnt="0"/>
      <dgm:spPr/>
    </dgm:pt>
    <dgm:pt modelId="{CC1249C7-34A3-407E-8996-62F5D0E41FE0}" type="pres">
      <dgm:prSet presAssocID="{42C40514-126E-4C99-8C5D-D7FDFB7F42D8}" presName="composite" presStyleCnt="0"/>
      <dgm:spPr/>
    </dgm:pt>
    <dgm:pt modelId="{D9E7CCCB-ABFF-4EEB-9E28-9CBE270EE900}" type="pres">
      <dgm:prSet presAssocID="{42C40514-126E-4C99-8C5D-D7FDFB7F42D8}" presName="parentText" presStyleLbl="alignNode1" presStyleIdx="1" presStyleCnt="3">
        <dgm:presLayoutVars>
          <dgm:chMax val="1"/>
          <dgm:bulletEnabled val="1"/>
        </dgm:presLayoutVars>
      </dgm:prSet>
      <dgm:spPr/>
      <dgm:t>
        <a:bodyPr/>
        <a:lstStyle/>
        <a:p>
          <a:endParaRPr lang="zh-TW" altLang="en-US"/>
        </a:p>
      </dgm:t>
    </dgm:pt>
    <dgm:pt modelId="{B9C841C5-64F6-4219-B8D8-5EF25003122A}" type="pres">
      <dgm:prSet presAssocID="{42C40514-126E-4C99-8C5D-D7FDFB7F42D8}" presName="descendantText" presStyleLbl="alignAcc1" presStyleIdx="1" presStyleCnt="3">
        <dgm:presLayoutVars>
          <dgm:bulletEnabled val="1"/>
        </dgm:presLayoutVars>
      </dgm:prSet>
      <dgm:spPr/>
      <dgm:t>
        <a:bodyPr/>
        <a:lstStyle/>
        <a:p>
          <a:endParaRPr lang="zh-TW" altLang="en-US"/>
        </a:p>
      </dgm:t>
    </dgm:pt>
    <dgm:pt modelId="{C8C58055-85D0-42EE-BCE8-AB53950348E5}" type="pres">
      <dgm:prSet presAssocID="{30C6ABAA-6E6D-4B42-8E49-DB9822BB1960}" presName="sp" presStyleCnt="0"/>
      <dgm:spPr/>
    </dgm:pt>
    <dgm:pt modelId="{363E8F30-0112-4621-A741-6B494673B13C}" type="pres">
      <dgm:prSet presAssocID="{1165BA6F-0425-4693-9340-DEFB068C3C8E}" presName="composite" presStyleCnt="0"/>
      <dgm:spPr/>
    </dgm:pt>
    <dgm:pt modelId="{82261315-2074-4D95-AA55-71CF731D9DD5}" type="pres">
      <dgm:prSet presAssocID="{1165BA6F-0425-4693-9340-DEFB068C3C8E}" presName="parentText" presStyleLbl="alignNode1" presStyleIdx="2" presStyleCnt="3">
        <dgm:presLayoutVars>
          <dgm:chMax val="1"/>
          <dgm:bulletEnabled val="1"/>
        </dgm:presLayoutVars>
      </dgm:prSet>
      <dgm:spPr/>
      <dgm:t>
        <a:bodyPr/>
        <a:lstStyle/>
        <a:p>
          <a:endParaRPr lang="zh-TW" altLang="en-US"/>
        </a:p>
      </dgm:t>
    </dgm:pt>
    <dgm:pt modelId="{8A605B3B-DAE9-4282-AF33-A5F7BE1DEC16}" type="pres">
      <dgm:prSet presAssocID="{1165BA6F-0425-4693-9340-DEFB068C3C8E}" presName="descendantText" presStyleLbl="alignAcc1" presStyleIdx="2" presStyleCnt="3" custScaleY="98206">
        <dgm:presLayoutVars>
          <dgm:bulletEnabled val="1"/>
        </dgm:presLayoutVars>
      </dgm:prSet>
      <dgm:spPr/>
      <dgm:t>
        <a:bodyPr/>
        <a:lstStyle/>
        <a:p>
          <a:endParaRPr lang="zh-TW" altLang="en-US"/>
        </a:p>
      </dgm:t>
    </dgm:pt>
  </dgm:ptLst>
  <dgm:cxnLst>
    <dgm:cxn modelId="{96762896-10BF-4EB0-9C5C-E36860F8A3A1}" type="presOf" srcId="{22B849A4-A121-4557-89DC-527F2BCE806E}" destId="{D50BE623-3EF8-451A-A193-B835DB8D641E}" srcOrd="0" destOrd="0" presId="urn:microsoft.com/office/officeart/2005/8/layout/chevron2"/>
    <dgm:cxn modelId="{B8A37ECB-C32A-4B84-B8B7-7030627A4FDA}" srcId="{1165BA6F-0425-4693-9340-DEFB068C3C8E}" destId="{83F20AD9-2962-4466-B4F6-8B854203574E}" srcOrd="0" destOrd="0" parTransId="{2E9221E5-2AA0-42BC-A6BB-6F223E36B344}" sibTransId="{524CCF96-2E09-4A9D-9C56-32CD179CEE1F}"/>
    <dgm:cxn modelId="{B9DD3147-118D-4B56-96EC-C682D6B86295}" type="presOf" srcId="{42C40514-126E-4C99-8C5D-D7FDFB7F42D8}" destId="{D9E7CCCB-ABFF-4EEB-9E28-9CBE270EE900}" srcOrd="0" destOrd="0" presId="urn:microsoft.com/office/officeart/2005/8/layout/chevron2"/>
    <dgm:cxn modelId="{9A82C7C5-69C0-4B9F-87FE-50A10523B513}" type="presOf" srcId="{83F20AD9-2962-4466-B4F6-8B854203574E}" destId="{8A605B3B-DAE9-4282-AF33-A5F7BE1DEC16}" srcOrd="0" destOrd="0" presId="urn:microsoft.com/office/officeart/2005/8/layout/chevron2"/>
    <dgm:cxn modelId="{7636664B-2644-46BB-92C4-0678E3E7FC44}" type="presOf" srcId="{EF34920F-0360-4CC5-80F6-6107CB7BFA9A}" destId="{D0592898-23E1-4184-8388-C9176A093284}" srcOrd="0" destOrd="0" presId="urn:microsoft.com/office/officeart/2005/8/layout/chevron2"/>
    <dgm:cxn modelId="{36660E48-8D6A-4A35-9167-9BFD934BC928}" srcId="{324423ED-56A5-49CB-AA62-A3568787F075}" destId="{1165BA6F-0425-4693-9340-DEFB068C3C8E}" srcOrd="2" destOrd="0" parTransId="{BE706B9C-48ED-42B0-B2EE-11716B24CC47}" sibTransId="{B196C620-C0EE-468D-B933-EBC2D43A5E14}"/>
    <dgm:cxn modelId="{9FA334A2-FC30-438C-B700-EBDBCC80D89E}" srcId="{42C40514-126E-4C99-8C5D-D7FDFB7F42D8}" destId="{4DA3C47F-EC47-4125-A04A-D703122BE333}" srcOrd="0" destOrd="0" parTransId="{59BEE2D3-0374-463F-A01A-49CD1E08A126}" sibTransId="{857BAF24-D0D1-4B85-BF6A-8468906F775C}"/>
    <dgm:cxn modelId="{8332A64E-9854-4381-8628-36B10FC79C0E}" srcId="{324423ED-56A5-49CB-AA62-A3568787F075}" destId="{EF34920F-0360-4CC5-80F6-6107CB7BFA9A}" srcOrd="0" destOrd="0" parTransId="{BE1EFDF3-E43E-404C-AC86-542B9472E94D}" sibTransId="{A3E87DEA-7C1C-410F-9471-644849682821}"/>
    <dgm:cxn modelId="{AC0FCBD3-8173-4E56-AF9C-5A44BD45770D}" type="presOf" srcId="{4DA3C47F-EC47-4125-A04A-D703122BE333}" destId="{B9C841C5-64F6-4219-B8D8-5EF25003122A}" srcOrd="0" destOrd="0" presId="urn:microsoft.com/office/officeart/2005/8/layout/chevron2"/>
    <dgm:cxn modelId="{83375C78-16E9-4C8B-9CCF-CF4AD10CF661}" srcId="{EF34920F-0360-4CC5-80F6-6107CB7BFA9A}" destId="{22B849A4-A121-4557-89DC-527F2BCE806E}" srcOrd="0" destOrd="0" parTransId="{F61A85B0-2BED-4207-B58D-B3DA25252EA9}" sibTransId="{369C81FD-C851-4C96-9FBA-56B79E416662}"/>
    <dgm:cxn modelId="{C3EC38B8-E38C-4CC0-A61D-A31AD0E21397}" type="presOf" srcId="{324423ED-56A5-49CB-AA62-A3568787F075}" destId="{A70A0FB5-1B47-4411-BED5-68616A1D64D5}" srcOrd="0" destOrd="0" presId="urn:microsoft.com/office/officeart/2005/8/layout/chevron2"/>
    <dgm:cxn modelId="{852D884C-4D81-402B-B6B4-1276CCFE73AA}" type="presOf" srcId="{1165BA6F-0425-4693-9340-DEFB068C3C8E}" destId="{82261315-2074-4D95-AA55-71CF731D9DD5}" srcOrd="0" destOrd="0" presId="urn:microsoft.com/office/officeart/2005/8/layout/chevron2"/>
    <dgm:cxn modelId="{6F60ECA5-674F-40FC-AA42-196A58119AA6}" srcId="{324423ED-56A5-49CB-AA62-A3568787F075}" destId="{42C40514-126E-4C99-8C5D-D7FDFB7F42D8}" srcOrd="1" destOrd="0" parTransId="{67725FD4-FF8C-40ED-B4A3-F2CBA00D7ED7}" sibTransId="{30C6ABAA-6E6D-4B42-8E49-DB9822BB1960}"/>
    <dgm:cxn modelId="{8D4ACCDB-D577-4519-97FD-CBC73775A39A}" type="presParOf" srcId="{A70A0FB5-1B47-4411-BED5-68616A1D64D5}" destId="{60BA315E-E1CF-4B2F-9BC0-8A8C92B7A7A9}" srcOrd="0" destOrd="0" presId="urn:microsoft.com/office/officeart/2005/8/layout/chevron2"/>
    <dgm:cxn modelId="{964E3CF7-32C3-4270-8E54-FDCF7A379BD3}" type="presParOf" srcId="{60BA315E-E1CF-4B2F-9BC0-8A8C92B7A7A9}" destId="{D0592898-23E1-4184-8388-C9176A093284}" srcOrd="0" destOrd="0" presId="urn:microsoft.com/office/officeart/2005/8/layout/chevron2"/>
    <dgm:cxn modelId="{7EB1EAD6-1E63-4B61-B9FC-772DC98B9772}" type="presParOf" srcId="{60BA315E-E1CF-4B2F-9BC0-8A8C92B7A7A9}" destId="{D50BE623-3EF8-451A-A193-B835DB8D641E}" srcOrd="1" destOrd="0" presId="urn:microsoft.com/office/officeart/2005/8/layout/chevron2"/>
    <dgm:cxn modelId="{1C63E17D-A7EA-4953-896E-F06A2924325E}" type="presParOf" srcId="{A70A0FB5-1B47-4411-BED5-68616A1D64D5}" destId="{2C94D50E-2A0D-4C3F-839C-A79A79F08FFD}" srcOrd="1" destOrd="0" presId="urn:microsoft.com/office/officeart/2005/8/layout/chevron2"/>
    <dgm:cxn modelId="{081F2625-F109-4D68-BFED-4A501CC85F38}" type="presParOf" srcId="{A70A0FB5-1B47-4411-BED5-68616A1D64D5}" destId="{CC1249C7-34A3-407E-8996-62F5D0E41FE0}" srcOrd="2" destOrd="0" presId="urn:microsoft.com/office/officeart/2005/8/layout/chevron2"/>
    <dgm:cxn modelId="{32CFAB9C-ACDC-43B3-91AF-223188319F28}" type="presParOf" srcId="{CC1249C7-34A3-407E-8996-62F5D0E41FE0}" destId="{D9E7CCCB-ABFF-4EEB-9E28-9CBE270EE900}" srcOrd="0" destOrd="0" presId="urn:microsoft.com/office/officeart/2005/8/layout/chevron2"/>
    <dgm:cxn modelId="{DD1B9965-3C11-4B23-927D-F311FFA7D332}" type="presParOf" srcId="{CC1249C7-34A3-407E-8996-62F5D0E41FE0}" destId="{B9C841C5-64F6-4219-B8D8-5EF25003122A}" srcOrd="1" destOrd="0" presId="urn:microsoft.com/office/officeart/2005/8/layout/chevron2"/>
    <dgm:cxn modelId="{EA01A52C-27C6-400B-823B-5C892D8FB96F}" type="presParOf" srcId="{A70A0FB5-1B47-4411-BED5-68616A1D64D5}" destId="{C8C58055-85D0-42EE-BCE8-AB53950348E5}" srcOrd="3" destOrd="0" presId="urn:microsoft.com/office/officeart/2005/8/layout/chevron2"/>
    <dgm:cxn modelId="{46E3A87F-3525-4D46-8A6D-F0510FF6B4E2}" type="presParOf" srcId="{A70A0FB5-1B47-4411-BED5-68616A1D64D5}" destId="{363E8F30-0112-4621-A741-6B494673B13C}" srcOrd="4" destOrd="0" presId="urn:microsoft.com/office/officeart/2005/8/layout/chevron2"/>
    <dgm:cxn modelId="{BFF044AB-BC82-45BF-B7AB-B33C234CC7EA}" type="presParOf" srcId="{363E8F30-0112-4621-A741-6B494673B13C}" destId="{82261315-2074-4D95-AA55-71CF731D9DD5}" srcOrd="0" destOrd="0" presId="urn:microsoft.com/office/officeart/2005/8/layout/chevron2"/>
    <dgm:cxn modelId="{998E775D-DAA5-4DD5-B060-235429B89E21}" type="presParOf" srcId="{363E8F30-0112-4621-A741-6B494673B13C}" destId="{8A605B3B-DAE9-4282-AF33-A5F7BE1DEC16}"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92898-23E1-4184-8388-C9176A093284}">
      <dsp:nvSpPr>
        <dsp:cNvPr id="0" name=""/>
        <dsp:cNvSpPr/>
      </dsp:nvSpPr>
      <dsp:spPr>
        <a:xfrm rot="5400000">
          <a:off x="-239032" y="243931"/>
          <a:ext cx="1593549" cy="1115484"/>
        </a:xfrm>
        <a:prstGeom prst="chevron">
          <a:avLst/>
        </a:prstGeom>
        <a:solidFill>
          <a:srgbClr val="8064A2">
            <a:hueOff val="0"/>
            <a:satOff val="0"/>
            <a:lumOff val="0"/>
            <a:alphaOff val="0"/>
          </a:srgb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ysClr val="window" lastClr="FFFFFF"/>
              </a:solidFill>
              <a:latin typeface="Arial"/>
              <a:ea typeface="微软雅黑"/>
              <a:cs typeface="+mn-cs"/>
            </a:rPr>
            <a:t>行業認定</a:t>
          </a:r>
        </a:p>
      </dsp:txBody>
      <dsp:txXfrm rot="-5400000">
        <a:off x="1" y="562640"/>
        <a:ext cx="1115484" cy="478065"/>
      </dsp:txXfrm>
    </dsp:sp>
    <dsp:sp modelId="{D50BE623-3EF8-451A-A193-B835DB8D641E}">
      <dsp:nvSpPr>
        <dsp:cNvPr id="0" name=""/>
        <dsp:cNvSpPr/>
      </dsp:nvSpPr>
      <dsp:spPr>
        <a:xfrm rot="5400000">
          <a:off x="4108290" y="-2987906"/>
          <a:ext cx="1035806" cy="7021419"/>
        </a:xfrm>
        <a:prstGeom prst="round2Same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zh-TW" altLang="en-US" sz="3100" b="1" kern="1200" dirty="0">
              <a:solidFill>
                <a:sysClr val="windowText" lastClr="000000"/>
              </a:solidFill>
              <a:latin typeface="Microsoft YaHei" panose="020B0503020204020204" pitchFamily="34" charset="-122"/>
              <a:ea typeface="Microsoft YaHei" panose="020B0503020204020204" pitchFamily="34" charset="-122"/>
              <a:cs typeface="+mn-cs"/>
            </a:rPr>
            <a:t>依據行政院主計總處</a:t>
          </a:r>
          <a:r>
            <a:rPr lang="en-US" altLang="zh-TW" sz="3100" b="1" kern="1200" dirty="0">
              <a:solidFill>
                <a:sysClr val="windowText" lastClr="000000"/>
              </a:solidFill>
              <a:latin typeface="Microsoft YaHei" panose="020B0503020204020204" pitchFamily="34" charset="-122"/>
              <a:ea typeface="Microsoft YaHei" panose="020B0503020204020204" pitchFamily="34" charset="-122"/>
              <a:cs typeface="+mn-cs"/>
            </a:rPr>
            <a:t>-</a:t>
          </a:r>
          <a:r>
            <a:rPr lang="zh-TW" altLang="en-US" sz="3100" b="1" kern="1200" dirty="0">
              <a:solidFill>
                <a:sysClr val="windowText" lastClr="000000"/>
              </a:solidFill>
              <a:latin typeface="Microsoft YaHei" panose="020B0503020204020204" pitchFamily="34" charset="-122"/>
              <a:ea typeface="Microsoft YaHei" panose="020B0503020204020204" pitchFamily="34" charset="-122"/>
              <a:cs typeface="+mn-cs"/>
            </a:rPr>
            <a:t>行業統計分類</a:t>
          </a:r>
          <a:endParaRPr lang="zh-TW" altLang="en-US" sz="3100" kern="1200" dirty="0">
            <a:solidFill>
              <a:sysClr val="windowText" lastClr="000000"/>
            </a:solidFill>
            <a:latin typeface="Arial"/>
            <a:ea typeface="標楷體"/>
            <a:cs typeface="+mn-cs"/>
          </a:endParaRPr>
        </a:p>
      </dsp:txBody>
      <dsp:txXfrm rot="-5400000">
        <a:off x="1115484" y="55464"/>
        <a:ext cx="6970855" cy="934678"/>
      </dsp:txXfrm>
    </dsp:sp>
    <dsp:sp modelId="{D9E7CCCB-ABFF-4EEB-9E28-9CBE270EE900}">
      <dsp:nvSpPr>
        <dsp:cNvPr id="0" name=""/>
        <dsp:cNvSpPr/>
      </dsp:nvSpPr>
      <dsp:spPr>
        <a:xfrm rot="5400000">
          <a:off x="-239032" y="1643591"/>
          <a:ext cx="1593549" cy="1115484"/>
        </a:xfrm>
        <a:prstGeom prst="chevron">
          <a:avLst/>
        </a:prstGeom>
        <a:solidFill>
          <a:srgbClr val="8064A2">
            <a:hueOff val="-2232385"/>
            <a:satOff val="13449"/>
            <a:lumOff val="1078"/>
            <a:alphaOff val="0"/>
          </a:srgbClr>
        </a:solidFill>
        <a:ln w="25400" cap="flat" cmpd="sng" algn="ctr">
          <a:solidFill>
            <a:srgbClr val="8064A2">
              <a:hueOff val="-2232385"/>
              <a:satOff val="13449"/>
              <a:lumOff val="1078"/>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回收率</a:t>
          </a:r>
        </a:p>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認定</a:t>
          </a:r>
        </a:p>
      </dsp:txBody>
      <dsp:txXfrm rot="-5400000">
        <a:off x="1" y="1962300"/>
        <a:ext cx="1115484" cy="478065"/>
      </dsp:txXfrm>
    </dsp:sp>
    <dsp:sp modelId="{B9C841C5-64F6-4219-B8D8-5EF25003122A}">
      <dsp:nvSpPr>
        <dsp:cNvPr id="0" name=""/>
        <dsp:cNvSpPr/>
      </dsp:nvSpPr>
      <dsp:spPr>
        <a:xfrm rot="5400000">
          <a:off x="4108018" y="-1587975"/>
          <a:ext cx="1036351" cy="7021419"/>
        </a:xfrm>
        <a:prstGeom prst="round2SameRect">
          <a:avLst/>
        </a:prstGeom>
        <a:solidFill>
          <a:sysClr val="window" lastClr="FFFFFF">
            <a:alpha val="90000"/>
            <a:hueOff val="0"/>
            <a:satOff val="0"/>
            <a:lumOff val="0"/>
            <a:alphaOff val="0"/>
          </a:sysClr>
        </a:solidFill>
        <a:ln w="25400" cap="flat" cmpd="sng" algn="ctr">
          <a:solidFill>
            <a:srgbClr val="8064A2">
              <a:hueOff val="-2232385"/>
              <a:satOff val="13449"/>
              <a:lumOff val="107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由公正</a:t>
          </a:r>
          <a:r>
            <a:rPr lang="zh-TW" altLang="en-US" sz="3100" b="1" kern="1200" dirty="0">
              <a:solidFill>
                <a:srgbClr val="FF0000"/>
              </a:solidFill>
              <a:latin typeface="Microsoft YaHei" panose="020B0503020204020204" pitchFamily="34" charset="-122"/>
              <a:ea typeface="Microsoft YaHei" panose="020B0503020204020204" pitchFamily="34" charset="-122"/>
              <a:cs typeface="+mn-cs"/>
            </a:rPr>
            <a:t>第三方</a:t>
          </a: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認定回收率</a:t>
          </a:r>
        </a:p>
      </dsp:txBody>
      <dsp:txXfrm rot="-5400000">
        <a:off x="1115484" y="1455149"/>
        <a:ext cx="6970829" cy="935171"/>
      </dsp:txXfrm>
    </dsp:sp>
    <dsp:sp modelId="{82261315-2074-4D95-AA55-71CF731D9DD5}">
      <dsp:nvSpPr>
        <dsp:cNvPr id="0" name=""/>
        <dsp:cNvSpPr/>
      </dsp:nvSpPr>
      <dsp:spPr>
        <a:xfrm rot="5400000">
          <a:off x="-239032" y="3043250"/>
          <a:ext cx="1593549" cy="1115484"/>
        </a:xfrm>
        <a:prstGeom prst="chevron">
          <a:avLst/>
        </a:prstGeom>
        <a:solidFill>
          <a:srgbClr val="8064A2">
            <a:hueOff val="-4464770"/>
            <a:satOff val="26899"/>
            <a:lumOff val="2156"/>
            <a:alphaOff val="0"/>
          </a:srgbClr>
        </a:solidFill>
        <a:ln w="25400" cap="flat" cmpd="sng" algn="ctr">
          <a:solidFill>
            <a:srgbClr val="8064A2">
              <a:hueOff val="-4464770"/>
              <a:satOff val="26899"/>
              <a:lumOff val="215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prstClr val="white"/>
              </a:solidFill>
              <a:latin typeface="Arial"/>
              <a:ea typeface="微软雅黑"/>
              <a:cs typeface="+mn-cs"/>
            </a:rPr>
            <a:t>是否達標</a:t>
          </a:r>
          <a:endParaRPr lang="en-US" altLang="zh-TW" sz="2000" b="1" kern="1200" dirty="0">
            <a:solidFill>
              <a:prstClr val="white"/>
            </a:solidFill>
            <a:latin typeface="Arial"/>
            <a:ea typeface="微软雅黑"/>
            <a:cs typeface="+mn-cs"/>
          </a:endParaRPr>
        </a:p>
      </dsp:txBody>
      <dsp:txXfrm rot="-5400000">
        <a:off x="1" y="3361959"/>
        <a:ext cx="1115484" cy="478065"/>
      </dsp:txXfrm>
    </dsp:sp>
    <dsp:sp modelId="{8A605B3B-DAE9-4282-AF33-A5F7BE1DEC16}">
      <dsp:nvSpPr>
        <dsp:cNvPr id="0" name=""/>
        <dsp:cNvSpPr/>
      </dsp:nvSpPr>
      <dsp:spPr>
        <a:xfrm rot="5400000">
          <a:off x="4117581" y="-188588"/>
          <a:ext cx="1017224" cy="7021419"/>
        </a:xfrm>
        <a:prstGeom prst="round2SameRect">
          <a:avLst/>
        </a:prstGeom>
        <a:solidFill>
          <a:sysClr val="window" lastClr="FFFFFF">
            <a:alpha val="90000"/>
            <a:hueOff val="0"/>
            <a:satOff val="0"/>
            <a:lumOff val="0"/>
            <a:alphaOff val="0"/>
          </a:sysClr>
        </a:solidFill>
        <a:ln w="25400" cap="flat" cmpd="sng" algn="ctr">
          <a:solidFill>
            <a:srgbClr val="8064A2">
              <a:hueOff val="-4464770"/>
              <a:satOff val="26899"/>
              <a:lumOff val="2156"/>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100000"/>
            </a:lnSpc>
            <a:spcBef>
              <a:spcPct val="0"/>
            </a:spcBef>
            <a:spcAft>
              <a:spcPts val="0"/>
            </a:spcAft>
            <a:buChar char="•"/>
          </a:pPr>
          <a:r>
            <a:rPr lang="zh-TW" altLang="en-US" sz="3100" b="1" kern="1200" dirty="0">
              <a:solidFill>
                <a:prstClr val="black"/>
              </a:solidFill>
              <a:latin typeface="Microsoft YaHei" panose="020B0503020204020204" pitchFamily="34" charset="-122"/>
              <a:ea typeface="Microsoft YaHei" panose="020B0503020204020204" pitchFamily="34" charset="-122"/>
              <a:cs typeface="+mn-cs"/>
            </a:rPr>
            <a:t>經濟部公告各行業</a:t>
          </a:r>
          <a:r>
            <a:rPr lang="zh-TW" altLang="en-US" sz="3100" b="1" kern="1200" dirty="0">
              <a:solidFill>
                <a:srgbClr val="FF0000"/>
              </a:solidFill>
              <a:latin typeface="Microsoft YaHei" panose="020B0503020204020204" pitchFamily="34" charset="-122"/>
              <a:ea typeface="Microsoft YaHei" panose="020B0503020204020204" pitchFamily="34" charset="-122"/>
              <a:cs typeface="+mn-cs"/>
            </a:rPr>
            <a:t>回收率基準區間值</a:t>
          </a:r>
        </a:p>
      </dsp:txBody>
      <dsp:txXfrm rot="-5400000">
        <a:off x="1115484" y="2863166"/>
        <a:ext cx="6971762" cy="9179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zh-CN" altLang="en-US"/>
          </a:p>
        </p:txBody>
      </p:sp>
      <p:sp>
        <p:nvSpPr>
          <p:cNvPr id="3" name="日期占位符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57AB4D69-1EC8-4259-BBBE-36F0CFF5CC02}" type="datetimeFigureOut">
              <a:rPr lang="zh-CN" altLang="en-US" smtClean="0"/>
              <a:pPr/>
              <a:t>2024/12/17</a:t>
            </a:fld>
            <a:endParaRPr lang="zh-CN" altLang="en-US"/>
          </a:p>
        </p:txBody>
      </p:sp>
      <p:sp>
        <p:nvSpPr>
          <p:cNvPr id="4" name="幻灯片图像占位符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zh-CN" altLang="en-US"/>
          </a:p>
        </p:txBody>
      </p:sp>
      <p:sp>
        <p:nvSpPr>
          <p:cNvPr id="5" name="备注占位符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25432CAF-49F6-421F-9490-E47DD0DF80AB}" type="slidenum">
              <a:rPr lang="zh-CN" altLang="en-US" smtClean="0"/>
              <a:pPr/>
              <a:t>‹#›</a:t>
            </a:fld>
            <a:endParaRPr lang="zh-CN" altLang="en-US"/>
          </a:p>
        </p:txBody>
      </p:sp>
    </p:spTree>
    <p:extLst>
      <p:ext uri="{BB962C8B-B14F-4D97-AF65-F5344CB8AC3E}">
        <p14:creationId xmlns:p14="http://schemas.microsoft.com/office/powerpoint/2010/main" xmlns="" val="3809541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0</a:t>
            </a:fld>
            <a:endParaRPr lang="zh-CN" altLang="en-US"/>
          </a:p>
        </p:txBody>
      </p:sp>
    </p:spTree>
    <p:extLst>
      <p:ext uri="{BB962C8B-B14F-4D97-AF65-F5344CB8AC3E}">
        <p14:creationId xmlns:p14="http://schemas.microsoft.com/office/powerpoint/2010/main" xmlns="" val="157624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10</a:t>
            </a:fld>
            <a:endParaRPr lang="zh-CN" altLang="en-US"/>
          </a:p>
        </p:txBody>
      </p:sp>
    </p:spTree>
    <p:extLst>
      <p:ext uri="{BB962C8B-B14F-4D97-AF65-F5344CB8AC3E}">
        <p14:creationId xmlns:p14="http://schemas.microsoft.com/office/powerpoint/2010/main" xmlns="" val="227874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11</a:t>
            </a:fld>
            <a:endParaRPr lang="zh-CN" altLang="en-US"/>
          </a:p>
        </p:txBody>
      </p:sp>
    </p:spTree>
    <p:extLst>
      <p:ext uri="{BB962C8B-B14F-4D97-AF65-F5344CB8AC3E}">
        <p14:creationId xmlns:p14="http://schemas.microsoft.com/office/powerpoint/2010/main" xmlns="" val="100772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12</a:t>
            </a:fld>
            <a:endParaRPr lang="zh-CN" altLang="en-US"/>
          </a:p>
        </p:txBody>
      </p:sp>
    </p:spTree>
    <p:extLst>
      <p:ext uri="{BB962C8B-B14F-4D97-AF65-F5344CB8AC3E}">
        <p14:creationId xmlns:p14="http://schemas.microsoft.com/office/powerpoint/2010/main" xmlns="" val="470005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13</a:t>
            </a:fld>
            <a:endParaRPr lang="zh-CN" altLang="en-US"/>
          </a:p>
        </p:txBody>
      </p:sp>
    </p:spTree>
    <p:extLst>
      <p:ext uri="{BB962C8B-B14F-4D97-AF65-F5344CB8AC3E}">
        <p14:creationId xmlns:p14="http://schemas.microsoft.com/office/powerpoint/2010/main" xmlns="" val="2788998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14</a:t>
            </a:fld>
            <a:endParaRPr lang="zh-CN" altLang="en-US"/>
          </a:p>
        </p:txBody>
      </p:sp>
    </p:spTree>
    <p:extLst>
      <p:ext uri="{BB962C8B-B14F-4D97-AF65-F5344CB8AC3E}">
        <p14:creationId xmlns:p14="http://schemas.microsoft.com/office/powerpoint/2010/main" xmlns="" val="289403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15</a:t>
            </a:fld>
            <a:endParaRPr lang="zh-CN" altLang="en-US"/>
          </a:p>
        </p:txBody>
      </p:sp>
    </p:spTree>
    <p:extLst>
      <p:ext uri="{BB962C8B-B14F-4D97-AF65-F5344CB8AC3E}">
        <p14:creationId xmlns:p14="http://schemas.microsoft.com/office/powerpoint/2010/main" xmlns="" val="390425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16</a:t>
            </a:fld>
            <a:endParaRPr lang="zh-CN" altLang="en-US"/>
          </a:p>
        </p:txBody>
      </p:sp>
    </p:spTree>
    <p:extLst>
      <p:ext uri="{BB962C8B-B14F-4D97-AF65-F5344CB8AC3E}">
        <p14:creationId xmlns:p14="http://schemas.microsoft.com/office/powerpoint/2010/main" xmlns="" val="45045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17</a:t>
            </a:fld>
            <a:endParaRPr lang="zh-CN" altLang="en-US"/>
          </a:p>
        </p:txBody>
      </p:sp>
    </p:spTree>
    <p:extLst>
      <p:ext uri="{BB962C8B-B14F-4D97-AF65-F5344CB8AC3E}">
        <p14:creationId xmlns:p14="http://schemas.microsoft.com/office/powerpoint/2010/main" xmlns="" val="3260843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18</a:t>
            </a:fld>
            <a:endParaRPr lang="zh-CN" altLang="en-US"/>
          </a:p>
        </p:txBody>
      </p:sp>
    </p:spTree>
    <p:extLst>
      <p:ext uri="{BB962C8B-B14F-4D97-AF65-F5344CB8AC3E}">
        <p14:creationId xmlns:p14="http://schemas.microsoft.com/office/powerpoint/2010/main" xmlns="" val="16063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19</a:t>
            </a:fld>
            <a:endParaRPr lang="zh-CN" altLang="en-US"/>
          </a:p>
        </p:txBody>
      </p:sp>
    </p:spTree>
    <p:extLst>
      <p:ext uri="{BB962C8B-B14F-4D97-AF65-F5344CB8AC3E}">
        <p14:creationId xmlns:p14="http://schemas.microsoft.com/office/powerpoint/2010/main" xmlns="" val="3633254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a:t>
            </a:fld>
            <a:endParaRPr lang="zh-CN" altLang="en-US"/>
          </a:p>
        </p:txBody>
      </p:sp>
    </p:spTree>
    <p:extLst>
      <p:ext uri="{BB962C8B-B14F-4D97-AF65-F5344CB8AC3E}">
        <p14:creationId xmlns:p14="http://schemas.microsoft.com/office/powerpoint/2010/main" xmlns="" val="110911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20</a:t>
            </a:fld>
            <a:endParaRPr lang="zh-CN" altLang="en-US"/>
          </a:p>
        </p:txBody>
      </p:sp>
    </p:spTree>
    <p:extLst>
      <p:ext uri="{BB962C8B-B14F-4D97-AF65-F5344CB8AC3E}">
        <p14:creationId xmlns:p14="http://schemas.microsoft.com/office/powerpoint/2010/main" xmlns="" val="314107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21</a:t>
            </a:fld>
            <a:endParaRPr lang="zh-CN" altLang="en-US"/>
          </a:p>
        </p:txBody>
      </p:sp>
    </p:spTree>
    <p:extLst>
      <p:ext uri="{BB962C8B-B14F-4D97-AF65-F5344CB8AC3E}">
        <p14:creationId xmlns:p14="http://schemas.microsoft.com/office/powerpoint/2010/main" xmlns="" val="4275274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22</a:t>
            </a:fld>
            <a:endParaRPr lang="zh-CN" altLang="en-US"/>
          </a:p>
        </p:txBody>
      </p:sp>
    </p:spTree>
    <p:extLst>
      <p:ext uri="{BB962C8B-B14F-4D97-AF65-F5344CB8AC3E}">
        <p14:creationId xmlns:p14="http://schemas.microsoft.com/office/powerpoint/2010/main" xmlns="" val="1976453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23</a:t>
            </a:fld>
            <a:endParaRPr lang="zh-CN" altLang="en-US"/>
          </a:p>
        </p:txBody>
      </p:sp>
    </p:spTree>
    <p:extLst>
      <p:ext uri="{BB962C8B-B14F-4D97-AF65-F5344CB8AC3E}">
        <p14:creationId xmlns:p14="http://schemas.microsoft.com/office/powerpoint/2010/main" xmlns="" val="1258538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24</a:t>
            </a:fld>
            <a:endParaRPr lang="zh-CN" altLang="en-US"/>
          </a:p>
        </p:txBody>
      </p:sp>
    </p:spTree>
    <p:extLst>
      <p:ext uri="{BB962C8B-B14F-4D97-AF65-F5344CB8AC3E}">
        <p14:creationId xmlns:p14="http://schemas.microsoft.com/office/powerpoint/2010/main" xmlns="" val="3311873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25</a:t>
            </a:fld>
            <a:endParaRPr lang="zh-CN" altLang="en-US"/>
          </a:p>
        </p:txBody>
      </p:sp>
    </p:spTree>
    <p:extLst>
      <p:ext uri="{BB962C8B-B14F-4D97-AF65-F5344CB8AC3E}">
        <p14:creationId xmlns:p14="http://schemas.microsoft.com/office/powerpoint/2010/main" xmlns="" val="221655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26</a:t>
            </a:fld>
            <a:endParaRPr lang="zh-CN" altLang="en-US"/>
          </a:p>
        </p:txBody>
      </p:sp>
    </p:spTree>
    <p:extLst>
      <p:ext uri="{BB962C8B-B14F-4D97-AF65-F5344CB8AC3E}">
        <p14:creationId xmlns:p14="http://schemas.microsoft.com/office/powerpoint/2010/main" xmlns="" val="93875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27</a:t>
            </a:fld>
            <a:endParaRPr lang="zh-CN" altLang="en-US"/>
          </a:p>
        </p:txBody>
      </p:sp>
    </p:spTree>
    <p:extLst>
      <p:ext uri="{BB962C8B-B14F-4D97-AF65-F5344CB8AC3E}">
        <p14:creationId xmlns:p14="http://schemas.microsoft.com/office/powerpoint/2010/main" xmlns="" val="3033824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28</a:t>
            </a:fld>
            <a:endParaRPr lang="zh-CN" altLang="en-US"/>
          </a:p>
        </p:txBody>
      </p:sp>
    </p:spTree>
    <p:extLst>
      <p:ext uri="{BB962C8B-B14F-4D97-AF65-F5344CB8AC3E}">
        <p14:creationId xmlns:p14="http://schemas.microsoft.com/office/powerpoint/2010/main" xmlns="" val="4002583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29</a:t>
            </a:fld>
            <a:endParaRPr lang="zh-CN" altLang="en-US"/>
          </a:p>
        </p:txBody>
      </p:sp>
    </p:spTree>
    <p:extLst>
      <p:ext uri="{BB962C8B-B14F-4D97-AF65-F5344CB8AC3E}">
        <p14:creationId xmlns:p14="http://schemas.microsoft.com/office/powerpoint/2010/main" xmlns="" val="3773639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a:t>
            </a:fld>
            <a:endParaRPr lang="zh-CN" altLang="en-US"/>
          </a:p>
        </p:txBody>
      </p:sp>
    </p:spTree>
    <p:extLst>
      <p:ext uri="{BB962C8B-B14F-4D97-AF65-F5344CB8AC3E}">
        <p14:creationId xmlns:p14="http://schemas.microsoft.com/office/powerpoint/2010/main" xmlns="" val="296088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30</a:t>
            </a:fld>
            <a:endParaRPr lang="zh-CN" altLang="en-US"/>
          </a:p>
        </p:txBody>
      </p:sp>
    </p:spTree>
    <p:extLst>
      <p:ext uri="{BB962C8B-B14F-4D97-AF65-F5344CB8AC3E}">
        <p14:creationId xmlns:p14="http://schemas.microsoft.com/office/powerpoint/2010/main" xmlns="" val="1506108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31</a:t>
            </a:fld>
            <a:endParaRPr lang="zh-CN" altLang="en-US"/>
          </a:p>
        </p:txBody>
      </p:sp>
    </p:spTree>
    <p:extLst>
      <p:ext uri="{BB962C8B-B14F-4D97-AF65-F5344CB8AC3E}">
        <p14:creationId xmlns:p14="http://schemas.microsoft.com/office/powerpoint/2010/main" xmlns="" val="1841467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32</a:t>
            </a:fld>
            <a:endParaRPr lang="zh-CN" altLang="en-US"/>
          </a:p>
        </p:txBody>
      </p:sp>
    </p:spTree>
    <p:extLst>
      <p:ext uri="{BB962C8B-B14F-4D97-AF65-F5344CB8AC3E}">
        <p14:creationId xmlns:p14="http://schemas.microsoft.com/office/powerpoint/2010/main" xmlns="" val="141083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33</a:t>
            </a:fld>
            <a:endParaRPr lang="zh-CN" altLang="en-US"/>
          </a:p>
        </p:txBody>
      </p:sp>
    </p:spTree>
    <p:extLst>
      <p:ext uri="{BB962C8B-B14F-4D97-AF65-F5344CB8AC3E}">
        <p14:creationId xmlns:p14="http://schemas.microsoft.com/office/powerpoint/2010/main" xmlns="" val="40234132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34</a:t>
            </a:fld>
            <a:endParaRPr lang="zh-CN" altLang="en-US"/>
          </a:p>
        </p:txBody>
      </p:sp>
    </p:spTree>
    <p:extLst>
      <p:ext uri="{BB962C8B-B14F-4D97-AF65-F5344CB8AC3E}">
        <p14:creationId xmlns:p14="http://schemas.microsoft.com/office/powerpoint/2010/main" xmlns="" val="2458193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35</a:t>
            </a:fld>
            <a:endParaRPr lang="zh-CN" altLang="en-US"/>
          </a:p>
        </p:txBody>
      </p:sp>
    </p:spTree>
    <p:extLst>
      <p:ext uri="{BB962C8B-B14F-4D97-AF65-F5344CB8AC3E}">
        <p14:creationId xmlns:p14="http://schemas.microsoft.com/office/powerpoint/2010/main" xmlns="" val="1768539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36</a:t>
            </a:fld>
            <a:endParaRPr lang="zh-CN" altLang="en-US"/>
          </a:p>
        </p:txBody>
      </p:sp>
    </p:spTree>
    <p:extLst>
      <p:ext uri="{BB962C8B-B14F-4D97-AF65-F5344CB8AC3E}">
        <p14:creationId xmlns:p14="http://schemas.microsoft.com/office/powerpoint/2010/main" xmlns="" val="2406862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37</a:t>
            </a:fld>
            <a:endParaRPr lang="zh-CN" altLang="en-US"/>
          </a:p>
        </p:txBody>
      </p:sp>
    </p:spTree>
    <p:extLst>
      <p:ext uri="{BB962C8B-B14F-4D97-AF65-F5344CB8AC3E}">
        <p14:creationId xmlns:p14="http://schemas.microsoft.com/office/powerpoint/2010/main" xmlns="" val="407079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4</a:t>
            </a:fld>
            <a:endParaRPr lang="zh-CN" altLang="en-US"/>
          </a:p>
        </p:txBody>
      </p:sp>
    </p:spTree>
    <p:extLst>
      <p:ext uri="{BB962C8B-B14F-4D97-AF65-F5344CB8AC3E}">
        <p14:creationId xmlns:p14="http://schemas.microsoft.com/office/powerpoint/2010/main" xmlns="" val="2082544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5</a:t>
            </a:fld>
            <a:endParaRPr lang="zh-CN" altLang="en-US"/>
          </a:p>
        </p:txBody>
      </p:sp>
    </p:spTree>
    <p:extLst>
      <p:ext uri="{BB962C8B-B14F-4D97-AF65-F5344CB8AC3E}">
        <p14:creationId xmlns:p14="http://schemas.microsoft.com/office/powerpoint/2010/main" xmlns="" val="158778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6</a:t>
            </a:fld>
            <a:endParaRPr lang="zh-CN" altLang="en-US"/>
          </a:p>
        </p:txBody>
      </p:sp>
    </p:spTree>
    <p:extLst>
      <p:ext uri="{BB962C8B-B14F-4D97-AF65-F5344CB8AC3E}">
        <p14:creationId xmlns:p14="http://schemas.microsoft.com/office/powerpoint/2010/main" xmlns="" val="262733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7</a:t>
            </a:fld>
            <a:endParaRPr lang="zh-CN" altLang="en-US"/>
          </a:p>
        </p:txBody>
      </p:sp>
    </p:spTree>
    <p:extLst>
      <p:ext uri="{BB962C8B-B14F-4D97-AF65-F5344CB8AC3E}">
        <p14:creationId xmlns:p14="http://schemas.microsoft.com/office/powerpoint/2010/main" xmlns="" val="3744340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8</a:t>
            </a:fld>
            <a:endParaRPr lang="zh-CN" altLang="en-US"/>
          </a:p>
        </p:txBody>
      </p:sp>
    </p:spTree>
    <p:extLst>
      <p:ext uri="{BB962C8B-B14F-4D97-AF65-F5344CB8AC3E}">
        <p14:creationId xmlns:p14="http://schemas.microsoft.com/office/powerpoint/2010/main" xmlns="" val="141350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432CAF-49F6-421F-9490-E47DD0DF80AB}" type="slidenum">
              <a:rPr lang="zh-CN" altLang="en-US" smtClean="0"/>
              <a:pPr/>
              <a:t>9</a:t>
            </a:fld>
            <a:endParaRPr lang="zh-CN" altLang="en-US"/>
          </a:p>
        </p:txBody>
      </p:sp>
    </p:spTree>
    <p:extLst>
      <p:ext uri="{BB962C8B-B14F-4D97-AF65-F5344CB8AC3E}">
        <p14:creationId xmlns:p14="http://schemas.microsoft.com/office/powerpoint/2010/main" xmlns="" val="360562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xmlns="" val="652552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accent1">
                    <a:lumMod val="75000"/>
                  </a:schemeClr>
                </a:solidFill>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18AF668F-848C-4CC0-8143-F2E483CC7783}" type="slidenum">
              <a:rPr lang="zh-CN" altLang="en-US" smtClean="0"/>
              <a:pPr/>
              <a:t>‹#›</a:t>
            </a:fld>
            <a:endParaRPr lang="zh-CN" altLang="en-US"/>
          </a:p>
        </p:txBody>
      </p:sp>
      <p:sp>
        <p:nvSpPr>
          <p:cNvPr id="5" name="等腰三角形 4"/>
          <p:cNvSpPr/>
          <p:nvPr userDrawn="1"/>
        </p:nvSpPr>
        <p:spPr>
          <a:xfrm rot="16200000">
            <a:off x="9600001" y="-320993"/>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rot="5400000">
            <a:off x="10235294" y="-320993"/>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userDrawn="1"/>
        </p:nvSpPr>
        <p:spPr>
          <a:xfrm rot="16200000">
            <a:off x="10870588" y="-320993"/>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userDrawn="1"/>
        </p:nvSpPr>
        <p:spPr>
          <a:xfrm rot="5400000">
            <a:off x="11505882" y="-320993"/>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userDrawn="1"/>
        </p:nvSpPr>
        <p:spPr>
          <a:xfrm rot="5400000">
            <a:off x="9600001" y="4747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userDrawn="1"/>
        </p:nvSpPr>
        <p:spPr>
          <a:xfrm rot="16200000">
            <a:off x="10235294" y="4747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10870588" y="47478"/>
            <a:ext cx="736941" cy="635294"/>
          </a:xfrm>
          <a:prstGeom prst="triangl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16200000">
            <a:off x="11505882" y="47478"/>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userDrawn="1"/>
        </p:nvSpPr>
        <p:spPr>
          <a:xfrm rot="16200000">
            <a:off x="10870588" y="41594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userDrawn="1"/>
        </p:nvSpPr>
        <p:spPr>
          <a:xfrm rot="5400000">
            <a:off x="11505882" y="415948"/>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userDrawn="1"/>
        </p:nvSpPr>
        <p:spPr>
          <a:xfrm rot="5400000">
            <a:off x="10870588"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rot="16200000">
            <a:off x="11505882"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userDrawn="1"/>
        </p:nvSpPr>
        <p:spPr>
          <a:xfrm rot="16200000">
            <a:off x="10870588" y="115288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userDrawn="1"/>
        </p:nvSpPr>
        <p:spPr>
          <a:xfrm rot="5400000">
            <a:off x="11505882" y="115288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userDrawn="1"/>
        </p:nvSpPr>
        <p:spPr>
          <a:xfrm rot="16200000">
            <a:off x="11505882" y="152135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userDrawn="1"/>
        </p:nvSpPr>
        <p:spPr>
          <a:xfrm rot="16200000">
            <a:off x="11505883" y="1521356"/>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rot="5400000">
            <a:off x="10235292" y="415947"/>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userDrawn="1"/>
        </p:nvSpPr>
        <p:spPr>
          <a:xfrm rot="5400000">
            <a:off x="-33693" y="476804"/>
            <a:ext cx="488554" cy="421167"/>
          </a:xfrm>
          <a:prstGeom prst="triangle">
            <a:avLst/>
          </a:prstGeom>
          <a:solidFill>
            <a:srgbClr val="82A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9723038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solidFill>
                  <a:schemeClr val="accent1">
                    <a:lumMod val="75000"/>
                  </a:schemeClr>
                </a:solidFill>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p:txBody>
          <a:bodyPr/>
          <a:lstStyle/>
          <a:p>
            <a:fld id="{18AF668F-848C-4CC0-8143-F2E483CC7783}" type="slidenum">
              <a:rPr lang="zh-CN" altLang="en-US" smtClean="0"/>
              <a:pPr/>
              <a:t>‹#›</a:t>
            </a:fld>
            <a:endParaRPr lang="zh-CN" altLang="en-US"/>
          </a:p>
        </p:txBody>
      </p:sp>
      <p:sp>
        <p:nvSpPr>
          <p:cNvPr id="5" name="等腰三角形 4"/>
          <p:cNvSpPr/>
          <p:nvPr userDrawn="1"/>
        </p:nvSpPr>
        <p:spPr>
          <a:xfrm rot="16200000">
            <a:off x="9600001" y="-320993"/>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userDrawn="1"/>
        </p:nvSpPr>
        <p:spPr>
          <a:xfrm rot="5400000">
            <a:off x="10235294" y="-320993"/>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userDrawn="1"/>
        </p:nvSpPr>
        <p:spPr>
          <a:xfrm rot="16200000">
            <a:off x="10870588" y="-320993"/>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userDrawn="1"/>
        </p:nvSpPr>
        <p:spPr>
          <a:xfrm rot="5400000">
            <a:off x="11505882" y="-320993"/>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userDrawn="1"/>
        </p:nvSpPr>
        <p:spPr>
          <a:xfrm rot="5400000">
            <a:off x="9600001" y="4747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userDrawn="1"/>
        </p:nvSpPr>
        <p:spPr>
          <a:xfrm rot="16200000">
            <a:off x="10235294" y="4747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10870588" y="47478"/>
            <a:ext cx="736941" cy="635294"/>
          </a:xfrm>
          <a:prstGeom prst="triangl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16200000">
            <a:off x="11505882" y="47478"/>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userDrawn="1"/>
        </p:nvSpPr>
        <p:spPr>
          <a:xfrm rot="16200000">
            <a:off x="10870588" y="41594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userDrawn="1"/>
        </p:nvSpPr>
        <p:spPr>
          <a:xfrm rot="5400000">
            <a:off x="11505882" y="415948"/>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userDrawn="1"/>
        </p:nvSpPr>
        <p:spPr>
          <a:xfrm rot="5400000">
            <a:off x="10870588"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rot="16200000">
            <a:off x="11505882"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userDrawn="1"/>
        </p:nvSpPr>
        <p:spPr>
          <a:xfrm rot="16200000">
            <a:off x="10870588" y="115288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userDrawn="1"/>
        </p:nvSpPr>
        <p:spPr>
          <a:xfrm rot="5400000">
            <a:off x="11505882" y="115288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userDrawn="1"/>
        </p:nvSpPr>
        <p:spPr>
          <a:xfrm rot="16200000">
            <a:off x="11505882" y="152135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userDrawn="1"/>
        </p:nvSpPr>
        <p:spPr>
          <a:xfrm rot="16200000">
            <a:off x="11505883" y="1521356"/>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rot="5400000">
            <a:off x="10235292" y="415947"/>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098134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8688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18AF668F-848C-4CC0-8143-F2E483CC7783}" type="slidenum">
              <a:rPr lang="zh-CN" altLang="en-US" smtClean="0"/>
              <a:pPr/>
              <a:t>‹#›</a:t>
            </a:fld>
            <a:endParaRPr lang="zh-CN" altLang="en-US"/>
          </a:p>
        </p:txBody>
      </p:sp>
    </p:spTree>
    <p:extLst>
      <p:ext uri="{BB962C8B-B14F-4D97-AF65-F5344CB8AC3E}">
        <p14:creationId xmlns:p14="http://schemas.microsoft.com/office/powerpoint/2010/main" xmlns="" val="35548824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矩形 75"/>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a typeface="+mn-ea"/>
            </a:endParaRPr>
          </a:p>
        </p:txBody>
      </p:sp>
      <p:sp>
        <p:nvSpPr>
          <p:cNvPr id="2" name="标题占位符 1"/>
          <p:cNvSpPr>
            <a:spLocks noGrp="1"/>
          </p:cNvSpPr>
          <p:nvPr>
            <p:ph type="title"/>
          </p:nvPr>
        </p:nvSpPr>
        <p:spPr>
          <a:xfrm>
            <a:off x="516000" y="365125"/>
            <a:ext cx="11160000" cy="64452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516000" y="1209675"/>
            <a:ext cx="11160000" cy="496728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4"/>
          </p:nvPr>
        </p:nvSpPr>
        <p:spPr>
          <a:xfrm>
            <a:off x="11201867" y="6356350"/>
            <a:ext cx="474133" cy="365125"/>
          </a:xfrm>
          <a:prstGeom prst="rect">
            <a:avLst/>
          </a:prstGeom>
        </p:spPr>
        <p:txBody>
          <a:bodyPr vert="horz" lIns="91440" tIns="45720" rIns="91440" bIns="45720" rtlCol="0" anchor="ctr"/>
          <a:lstStyle>
            <a:lvl1pPr algn="r">
              <a:defRPr sz="1200">
                <a:solidFill>
                  <a:schemeClr val="tx1">
                    <a:tint val="75000"/>
                  </a:schemeClr>
                </a:solidFill>
                <a:latin typeface="+mn-ea"/>
                <a:ea typeface="+mn-ea"/>
              </a:defRPr>
            </a:lvl1pPr>
          </a:lstStyle>
          <a:p>
            <a:fld id="{18AF668F-848C-4CC0-8143-F2E483CC7783}" type="slidenum">
              <a:rPr lang="zh-CN" altLang="en-US" smtClean="0"/>
              <a:pPr/>
              <a:t>‹#›</a:t>
            </a:fld>
            <a:endParaRPr lang="zh-CN" altLang="en-US"/>
          </a:p>
        </p:txBody>
      </p:sp>
    </p:spTree>
    <p:extLst>
      <p:ext uri="{BB962C8B-B14F-4D97-AF65-F5344CB8AC3E}">
        <p14:creationId xmlns:p14="http://schemas.microsoft.com/office/powerpoint/2010/main" xmlns="" val="41494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5"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ftr="0" dt="0"/>
  <p:txStyles>
    <p:titleStyle>
      <a:lvl1pPr algn="l" defTabSz="914400" rtl="0" eaLnBrk="1" latinLnBrk="0" hangingPunct="1">
        <a:lnSpc>
          <a:spcPct val="100000"/>
        </a:lnSpc>
        <a:spcBef>
          <a:spcPct val="0"/>
        </a:spcBef>
        <a:buNone/>
        <a:defRPr sz="28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5.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0.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2.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54.jpe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5400000">
            <a:off x="-59458" y="1457187"/>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a:off x="2166742" y="1457187"/>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16200000">
            <a:off x="1424386" y="1888256"/>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5400000">
            <a:off x="-59458" y="2319325"/>
            <a:ext cx="862140" cy="74322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rot="16200000">
            <a:off x="682030" y="2319325"/>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5400000">
            <a:off x="1425254" y="2319325"/>
            <a:ext cx="862140" cy="7432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93"/>
          <p:cNvSpPr/>
          <p:nvPr/>
        </p:nvSpPr>
        <p:spPr>
          <a:xfrm rot="16200000">
            <a:off x="-60326" y="2750394"/>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等腰三角形 91"/>
          <p:cNvSpPr/>
          <p:nvPr/>
        </p:nvSpPr>
        <p:spPr>
          <a:xfrm rot="16200000">
            <a:off x="1424386" y="2750394"/>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p:cNvSpPr/>
          <p:nvPr/>
        </p:nvSpPr>
        <p:spPr>
          <a:xfrm rot="16200000">
            <a:off x="2898706" y="2750393"/>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5400000">
            <a:off x="-59458" y="3181463"/>
            <a:ext cx="862140" cy="7432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rot="16200000">
            <a:off x="2161980" y="3179082"/>
            <a:ext cx="862140" cy="743224"/>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等腰三角形 123"/>
          <p:cNvSpPr/>
          <p:nvPr/>
        </p:nvSpPr>
        <p:spPr>
          <a:xfrm rot="16200000">
            <a:off x="-60326" y="3612532"/>
            <a:ext cx="862140" cy="743224"/>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等腰三角形 119"/>
          <p:cNvSpPr/>
          <p:nvPr/>
        </p:nvSpPr>
        <p:spPr>
          <a:xfrm rot="16200000">
            <a:off x="2904336" y="3610151"/>
            <a:ext cx="862140" cy="74322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等腰三角形 111"/>
          <p:cNvSpPr/>
          <p:nvPr/>
        </p:nvSpPr>
        <p:spPr>
          <a:xfrm rot="5400000">
            <a:off x="-59458" y="4043601"/>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16200000">
            <a:off x="2166742" y="4043601"/>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等腰三角形 153"/>
          <p:cNvSpPr/>
          <p:nvPr/>
        </p:nvSpPr>
        <p:spPr>
          <a:xfrm rot="16200000">
            <a:off x="-60326" y="4474670"/>
            <a:ext cx="862140" cy="74322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等腰三角形 151"/>
          <p:cNvSpPr/>
          <p:nvPr/>
        </p:nvSpPr>
        <p:spPr>
          <a:xfrm rot="16200000">
            <a:off x="1424386" y="4474670"/>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等腰三角形 141"/>
          <p:cNvSpPr/>
          <p:nvPr/>
        </p:nvSpPr>
        <p:spPr>
          <a:xfrm rot="5400000">
            <a:off x="-59458" y="4905739"/>
            <a:ext cx="862140" cy="7432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等腰三角形 138"/>
          <p:cNvSpPr/>
          <p:nvPr/>
        </p:nvSpPr>
        <p:spPr>
          <a:xfrm rot="16200000">
            <a:off x="682030" y="4905739"/>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等腰三角形 139"/>
          <p:cNvSpPr/>
          <p:nvPr/>
        </p:nvSpPr>
        <p:spPr>
          <a:xfrm rot="5400000">
            <a:off x="1425254" y="4905739"/>
            <a:ext cx="862140" cy="7432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等腰三角形 168"/>
          <p:cNvSpPr/>
          <p:nvPr/>
        </p:nvSpPr>
        <p:spPr>
          <a:xfrm rot="16200000">
            <a:off x="682030" y="5767882"/>
            <a:ext cx="862140" cy="743224"/>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338052" y="1447143"/>
            <a:ext cx="6583358" cy="1830245"/>
          </a:xfrm>
          <a:prstGeom prst="rect">
            <a:avLst/>
          </a:prstGeom>
        </p:spPr>
        <p:txBody>
          <a:bodyPr wrap="square">
            <a:spAutoFit/>
          </a:bodyPr>
          <a:lstStyle/>
          <a:p>
            <a:pPr algn="ctr">
              <a:lnSpc>
                <a:spcPct val="150000"/>
              </a:lnSpc>
            </a:pPr>
            <a:r>
              <a:rPr lang="zh-TW" altLang="en-US" sz="4000" b="1" dirty="0">
                <a:solidFill>
                  <a:srgbClr val="595959"/>
                </a:solidFill>
                <a:latin typeface="微软雅黑" panose="020B0503020204020204" pitchFamily="34" charset="-122"/>
                <a:ea typeface="微软雅黑" panose="020B0503020204020204" pitchFamily="34" charset="-122"/>
              </a:rPr>
              <a:t>耗水費推動重點</a:t>
            </a:r>
            <a:endParaRPr lang="en-US" altLang="zh-TW" sz="4000" b="1" dirty="0">
              <a:solidFill>
                <a:srgbClr val="595959"/>
              </a:solidFill>
              <a:latin typeface="微软雅黑" panose="020B0503020204020204" pitchFamily="34" charset="-122"/>
              <a:ea typeface="微软雅黑" panose="020B0503020204020204" pitchFamily="34" charset="-122"/>
            </a:endParaRPr>
          </a:p>
          <a:p>
            <a:pPr algn="ctr">
              <a:lnSpc>
                <a:spcPct val="150000"/>
              </a:lnSpc>
            </a:pPr>
            <a:r>
              <a:rPr lang="zh-TW" altLang="en-US" sz="4000" b="1" dirty="0">
                <a:solidFill>
                  <a:srgbClr val="595959"/>
                </a:solidFill>
                <a:latin typeface="微软雅黑" panose="020B0503020204020204" pitchFamily="34" charset="-122"/>
                <a:ea typeface="微软雅黑" panose="020B0503020204020204" pitchFamily="34" charset="-122"/>
              </a:rPr>
              <a:t>與水回收技術</a:t>
            </a:r>
          </a:p>
        </p:txBody>
      </p:sp>
      <p:sp>
        <p:nvSpPr>
          <p:cNvPr id="46" name="等腰三角形 45"/>
          <p:cNvSpPr/>
          <p:nvPr/>
        </p:nvSpPr>
        <p:spPr>
          <a:xfrm rot="16200000">
            <a:off x="9600001" y="-320993"/>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5400000">
            <a:off x="10235294" y="-320993"/>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16200000">
            <a:off x="10870588" y="-320993"/>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5400000">
            <a:off x="11505882" y="-320993"/>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5400000">
            <a:off x="9600001" y="4747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6200000">
            <a:off x="10235294" y="4747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nvSpPr>
        <p:spPr>
          <a:xfrm rot="5400000">
            <a:off x="10870588" y="47478"/>
            <a:ext cx="736941" cy="635294"/>
          </a:xfrm>
          <a:prstGeom prst="triangl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nvSpPr>
        <p:spPr>
          <a:xfrm rot="16200000">
            <a:off x="11505882" y="47478"/>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10870588" y="41594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p:cNvSpPr/>
          <p:nvPr/>
        </p:nvSpPr>
        <p:spPr>
          <a:xfrm rot="5400000">
            <a:off x="11505882" y="415948"/>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等腰三角形 59"/>
          <p:cNvSpPr/>
          <p:nvPr/>
        </p:nvSpPr>
        <p:spPr>
          <a:xfrm rot="5400000">
            <a:off x="10870588"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16200000">
            <a:off x="11505882"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16200000">
            <a:off x="10870588" y="115288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5400000">
            <a:off x="11505882" y="115288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6200000">
            <a:off x="11505882" y="152135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16200000">
            <a:off x="11505883" y="1521356"/>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等腰三角形 67"/>
          <p:cNvSpPr/>
          <p:nvPr/>
        </p:nvSpPr>
        <p:spPr>
          <a:xfrm rot="5400000">
            <a:off x="10235292" y="415947"/>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18">
            <a:extLst>
              <a:ext uri="{FF2B5EF4-FFF2-40B4-BE49-F238E27FC236}">
                <a16:creationId xmlns:a16="http://schemas.microsoft.com/office/drawing/2014/main" xmlns="" id="{CB775D9A-D97C-E005-4A9D-F362A02F9ED3}"/>
              </a:ext>
            </a:extLst>
          </p:cNvPr>
          <p:cNvSpPr txBox="1"/>
          <p:nvPr/>
        </p:nvSpPr>
        <p:spPr>
          <a:xfrm>
            <a:off x="4886903" y="4055337"/>
            <a:ext cx="5550829" cy="2123979"/>
          </a:xfrm>
          <a:prstGeom prst="rect">
            <a:avLst/>
          </a:prstGeom>
          <a:noFill/>
        </p:spPr>
        <p:txBody>
          <a:bodyPr wrap="square" rtlCol="0">
            <a:spAutoFit/>
            <a:scene3d>
              <a:camera prst="orthographicFront"/>
              <a:lightRig rig="threePt" dir="t"/>
            </a:scene3d>
            <a:sp3d contourW="12700"/>
          </a:bodyPr>
          <a:lstStyle/>
          <a:p>
            <a:pPr algn="ctr">
              <a:defRPr/>
            </a:pPr>
            <a:r>
              <a:rPr lang="zh-TW" altLang="en-US" sz="4800" b="1" dirty="0">
                <a:solidFill>
                  <a:schemeClr val="accent1"/>
                </a:solidFill>
                <a:ea typeface="+mj-ea"/>
              </a:rPr>
              <a:t>蔡人傑 博士</a:t>
            </a:r>
            <a:endParaRPr lang="en-US" altLang="zh-TW" sz="4800" b="1" dirty="0">
              <a:solidFill>
                <a:schemeClr val="accent1"/>
              </a:solidFill>
              <a:ea typeface="+mj-ea"/>
            </a:endParaRPr>
          </a:p>
          <a:p>
            <a:pPr marL="0" marR="0" lvl="0" indent="0" algn="ctr" defTabSz="914400" rtl="0" eaLnBrk="1" fontAlgn="auto" latinLnBrk="0" hangingPunct="1">
              <a:lnSpc>
                <a:spcPct val="114000"/>
              </a:lnSpc>
              <a:spcBef>
                <a:spcPts val="0"/>
              </a:spcBef>
              <a:spcAft>
                <a:spcPts val="0"/>
              </a:spcAft>
              <a:buClrTx/>
              <a:buSzTx/>
              <a:buFontTx/>
              <a:buNone/>
              <a:tabLst/>
              <a:defRPr/>
            </a:pPr>
            <a:endParaRPr lang="en-US" altLang="zh-CN" sz="4800" b="1" dirty="0">
              <a:solidFill>
                <a:schemeClr val="accent1"/>
              </a:solidFill>
              <a:ea typeface="+mj-ea"/>
            </a:endParaRP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595959"/>
                </a:solidFill>
                <a:effectLst/>
                <a:uLnTx/>
                <a:uFillTx/>
                <a:latin typeface="+mj-ea"/>
                <a:ea typeface="+mj-ea"/>
                <a:cs typeface="+mn-cs"/>
              </a:rPr>
              <a:t>113</a:t>
            </a:r>
            <a:r>
              <a:rPr kumimoji="0" lang="zh-TW" altLang="en-US" sz="2800" b="0" i="0" u="none" strike="noStrike" kern="1200" cap="none" spc="0" normalizeH="0" baseline="0" noProof="0" dirty="0">
                <a:ln>
                  <a:noFill/>
                </a:ln>
                <a:solidFill>
                  <a:srgbClr val="595959"/>
                </a:solidFill>
                <a:effectLst/>
                <a:uLnTx/>
                <a:uFillTx/>
                <a:latin typeface="+mj-ea"/>
                <a:ea typeface="+mj-ea"/>
                <a:cs typeface="+mn-cs"/>
              </a:rPr>
              <a:t>年</a:t>
            </a:r>
            <a:r>
              <a:rPr kumimoji="0" lang="en-US" altLang="zh-TW" sz="2800" b="0" i="0" u="none" strike="noStrike" kern="1200" cap="none" spc="0" normalizeH="0" baseline="0" noProof="0" dirty="0">
                <a:ln>
                  <a:noFill/>
                </a:ln>
                <a:solidFill>
                  <a:srgbClr val="595959"/>
                </a:solidFill>
                <a:effectLst/>
                <a:uLnTx/>
                <a:uFillTx/>
                <a:latin typeface="+mj-ea"/>
                <a:ea typeface="+mj-ea"/>
                <a:cs typeface="+mn-cs"/>
              </a:rPr>
              <a:t>12</a:t>
            </a:r>
            <a:r>
              <a:rPr kumimoji="0" lang="zh-TW" altLang="en-US" sz="2800" b="0" i="0" u="none" strike="noStrike" kern="1200" cap="none" spc="0" normalizeH="0" baseline="0" noProof="0" dirty="0">
                <a:ln>
                  <a:noFill/>
                </a:ln>
                <a:solidFill>
                  <a:srgbClr val="595959"/>
                </a:solidFill>
                <a:effectLst/>
                <a:uLnTx/>
                <a:uFillTx/>
                <a:latin typeface="+mj-ea"/>
                <a:ea typeface="+mj-ea"/>
                <a:cs typeface="+mn-cs"/>
              </a:rPr>
              <a:t>月</a:t>
            </a:r>
            <a:r>
              <a:rPr lang="en-US" altLang="zh-TW" sz="2800" dirty="0">
                <a:solidFill>
                  <a:srgbClr val="595959"/>
                </a:solidFill>
                <a:latin typeface="+mj-ea"/>
                <a:ea typeface="+mj-ea"/>
              </a:rPr>
              <a:t>18</a:t>
            </a:r>
            <a:r>
              <a:rPr kumimoji="0" lang="zh-TW" altLang="en-US" sz="2800" b="0" i="0" u="none" strike="noStrike" kern="1200" cap="none" spc="0" normalizeH="0" baseline="0" noProof="0" dirty="0">
                <a:ln>
                  <a:noFill/>
                </a:ln>
                <a:solidFill>
                  <a:srgbClr val="595959"/>
                </a:solidFill>
                <a:effectLst/>
                <a:uLnTx/>
                <a:uFillTx/>
                <a:latin typeface="+mj-ea"/>
                <a:ea typeface="+mj-ea"/>
                <a:cs typeface="+mn-cs"/>
              </a:rPr>
              <a:t>日</a:t>
            </a:r>
            <a:endParaRPr kumimoji="0" lang="en-US" altLang="zh-CN" sz="2800" b="0" i="0" u="none" strike="noStrike" kern="1200" cap="none" spc="0" normalizeH="0" baseline="0" noProof="0" dirty="0">
              <a:ln>
                <a:noFill/>
              </a:ln>
              <a:solidFill>
                <a:srgbClr val="595959"/>
              </a:solidFill>
              <a:effectLst/>
              <a:uLnTx/>
              <a:uFillTx/>
              <a:latin typeface="+mj-ea"/>
              <a:ea typeface="+mj-ea"/>
              <a:cs typeface="+mn-cs"/>
            </a:endParaRPr>
          </a:p>
        </p:txBody>
      </p:sp>
      <p:sp>
        <p:nvSpPr>
          <p:cNvPr id="6" name="文本框 2">
            <a:extLst>
              <a:ext uri="{FF2B5EF4-FFF2-40B4-BE49-F238E27FC236}">
                <a16:creationId xmlns:a16="http://schemas.microsoft.com/office/drawing/2014/main" xmlns="" id="{069EAD76-246B-B0CE-092B-A60D11979339}"/>
              </a:ext>
            </a:extLst>
          </p:cNvPr>
          <p:cNvSpPr txBox="1"/>
          <p:nvPr/>
        </p:nvSpPr>
        <p:spPr>
          <a:xfrm>
            <a:off x="5240607" y="514128"/>
            <a:ext cx="1980029" cy="400110"/>
          </a:xfrm>
          <a:prstGeom prst="rect">
            <a:avLst/>
          </a:prstGeom>
          <a:noFill/>
        </p:spPr>
        <p:txBody>
          <a:bodyPr wrap="none" rtlCol="0">
            <a:spAutoFit/>
            <a:scene3d>
              <a:camera prst="orthographicFront"/>
              <a:lightRig rig="threePt" dir="t"/>
            </a:scene3d>
            <a:sp3d contourW="12700"/>
          </a:bodyPr>
          <a:lstStyle/>
          <a:p>
            <a:pPr>
              <a:defRPr/>
            </a:pPr>
            <a:r>
              <a:rPr lang="zh-TW" altLang="en-US" sz="2000" b="1" dirty="0">
                <a:solidFill>
                  <a:srgbClr val="00B050"/>
                </a:solidFill>
                <a:latin typeface="微软雅黑" panose="020B0503020204020204" pitchFamily="34" charset="-122"/>
                <a:ea typeface="微软雅黑" panose="020B0503020204020204" pitchFamily="34" charset="-122"/>
              </a:rPr>
              <a:t>樹谷園區說明會</a:t>
            </a:r>
            <a:endParaRPr lang="en-US" altLang="zh-TW" sz="2000" b="1" dirty="0">
              <a:solidFill>
                <a:srgbClr val="00B050"/>
              </a:solidFill>
              <a:latin typeface="微软雅黑" panose="020B0503020204020204" pitchFamily="34" charset="-122"/>
              <a:ea typeface="微软雅黑" panose="020B0503020204020204" pitchFamily="34" charset="-122"/>
            </a:endParaRPr>
          </a:p>
        </p:txBody>
      </p:sp>
      <p:pic>
        <p:nvPicPr>
          <p:cNvPr id="7" name="圖片 6">
            <a:extLst>
              <a:ext uri="{FF2B5EF4-FFF2-40B4-BE49-F238E27FC236}">
                <a16:creationId xmlns:a16="http://schemas.microsoft.com/office/drawing/2014/main" xmlns="" id="{6E8CEEB1-A615-D1D0-546B-7CD786C26F9D}"/>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20548" b="35633"/>
          <a:stretch/>
        </p:blipFill>
        <p:spPr>
          <a:xfrm>
            <a:off x="239366" y="186385"/>
            <a:ext cx="4226560" cy="915679"/>
          </a:xfrm>
          <a:prstGeom prst="rect">
            <a:avLst/>
          </a:prstGeom>
        </p:spPr>
      </p:pic>
    </p:spTree>
    <p:custDataLst>
      <p:tags r:id="rId1"/>
    </p:custDataLst>
    <p:extLst>
      <p:ext uri="{BB962C8B-B14F-4D97-AF65-F5344CB8AC3E}">
        <p14:creationId xmlns:p14="http://schemas.microsoft.com/office/powerpoint/2010/main" xmlns="" val="32859694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rPr>
              <a:t>缺水對產業的影響</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3" name="圖片 2">
            <a:extLst>
              <a:ext uri="{FF2B5EF4-FFF2-40B4-BE49-F238E27FC236}">
                <a16:creationId xmlns:a16="http://schemas.microsoft.com/office/drawing/2014/main" xmlns="" id="{252F215D-33DA-450C-A438-2D9AF901B22D}"/>
              </a:ext>
            </a:extLst>
          </p:cNvPr>
          <p:cNvPicPr>
            <a:picLocks noChangeAspect="1"/>
          </p:cNvPicPr>
          <p:nvPr/>
        </p:nvPicPr>
        <p:blipFill>
          <a:blip r:embed="rId4"/>
          <a:stretch>
            <a:fillRect/>
          </a:stretch>
        </p:blipFill>
        <p:spPr>
          <a:xfrm>
            <a:off x="5242560" y="0"/>
            <a:ext cx="6878141" cy="6705600"/>
          </a:xfrm>
          <a:prstGeom prst="rect">
            <a:avLst/>
          </a:prstGeom>
          <a:ln>
            <a:noFill/>
          </a:ln>
          <a:effectLst>
            <a:softEdge rad="112500"/>
          </a:effectLst>
        </p:spPr>
      </p:pic>
      <p:sp>
        <p:nvSpPr>
          <p:cNvPr id="4" name="矩形 3">
            <a:extLst>
              <a:ext uri="{FF2B5EF4-FFF2-40B4-BE49-F238E27FC236}">
                <a16:creationId xmlns:a16="http://schemas.microsoft.com/office/drawing/2014/main" xmlns="" id="{516DCF46-AD2B-5E15-1979-26A5FD852156}"/>
              </a:ext>
            </a:extLst>
          </p:cNvPr>
          <p:cNvSpPr/>
          <p:nvPr/>
        </p:nvSpPr>
        <p:spPr>
          <a:xfrm>
            <a:off x="151982" y="4178173"/>
            <a:ext cx="4970455" cy="2308324"/>
          </a:xfrm>
          <a:prstGeom prst="rect">
            <a:avLst/>
          </a:prstGeom>
        </p:spPr>
        <p:txBody>
          <a:bodyPr wrap="square">
            <a:spAutoFit/>
          </a:bodyPr>
          <a:lstStyle/>
          <a:p>
            <a:r>
              <a:rPr lang="zh-TW" altLang="en-US"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園區廠商若減供水</a:t>
            </a:r>
            <a:r>
              <a:rPr lang="en-US" altLang="zh-TW" sz="2800" b="1" i="1" dirty="0">
                <a:solidFill>
                  <a:srgbClr val="0070C0"/>
                </a:solidFill>
                <a:latin typeface="微軟正黑體" panose="020B0604030504040204" pitchFamily="34" charset="-120"/>
                <a:ea typeface="微軟正黑體" panose="020B0604030504040204" pitchFamily="34" charset="-120"/>
                <a:cs typeface="Times New Roman" pitchFamily="18" charset="0"/>
              </a:rPr>
              <a:t>30%</a:t>
            </a:r>
            <a:r>
              <a:rPr lang="en-US" altLang="zh-TW"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 </a:t>
            </a:r>
            <a:r>
              <a:rPr lang="zh-TW" altLang="en-US" sz="2800" b="1" i="1" dirty="0">
                <a:solidFill>
                  <a:prstClr val="black"/>
                </a:solidFill>
                <a:latin typeface="微軟正黑體" panose="020B0604030504040204" pitchFamily="34" charset="-120"/>
                <a:ea typeface="微軟正黑體" panose="020B0604030504040204" pitchFamily="34" charset="-120"/>
                <a:cs typeface="Times New Roman" pitchFamily="18" charset="0"/>
              </a:rPr>
              <a:t>產能損失將逾</a:t>
            </a:r>
            <a:r>
              <a:rPr lang="en-US" altLang="zh-TW" sz="2800" b="1" i="1" dirty="0">
                <a:solidFill>
                  <a:srgbClr val="FF0000"/>
                </a:solidFill>
                <a:latin typeface="微軟正黑體" panose="020B0604030504040204" pitchFamily="34" charset="-120"/>
                <a:ea typeface="微軟正黑體" panose="020B0604030504040204" pitchFamily="34" charset="-120"/>
                <a:cs typeface="Times New Roman" pitchFamily="18" charset="0"/>
              </a:rPr>
              <a:t>5</a:t>
            </a:r>
            <a:r>
              <a:rPr lang="zh-TW" altLang="en-US" sz="2800" b="1" i="1" dirty="0">
                <a:solidFill>
                  <a:srgbClr val="FF0000"/>
                </a:solidFill>
                <a:latin typeface="微軟正黑體" panose="020B0604030504040204" pitchFamily="34" charset="-120"/>
                <a:ea typeface="微軟正黑體" panose="020B0604030504040204" pitchFamily="34" charset="-120"/>
                <a:cs typeface="Times New Roman" pitchFamily="18" charset="0"/>
              </a:rPr>
              <a:t>成</a:t>
            </a:r>
            <a:endParaRPr lang="en-US" altLang="zh-TW" sz="2800" b="1" i="1" dirty="0">
              <a:solidFill>
                <a:srgbClr val="FF0000"/>
              </a:solidFill>
              <a:latin typeface="微軟正黑體" panose="020B0604030504040204" pitchFamily="34" charset="-120"/>
              <a:ea typeface="微軟正黑體" panose="020B0604030504040204" pitchFamily="34" charset="-120"/>
              <a:cs typeface="Times New Roman" pitchFamily="18" charset="0"/>
            </a:endParaRPr>
          </a:p>
          <a:p>
            <a:endParaRPr lang="en-US" altLang="zh-TW" sz="800" b="1"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新竹科學園區關係全台產業命脈，經濟部過去資料指出，若科學園區廠商減少供水</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30%</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（相當於供五天、停兩天），產能損失將逾五成。</a:t>
            </a:r>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endPar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endParaRPr>
          </a:p>
          <a:p>
            <a:pPr indent="542925" algn="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經濟日報</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-2015</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年</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3</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月</a:t>
            </a:r>
            <a:r>
              <a:rPr lang="en-US" altLang="zh-TW" sz="1600" dirty="0">
                <a:solidFill>
                  <a:prstClr val="black"/>
                </a:solidFill>
                <a:latin typeface="微軟正黑體" panose="020B0604030504040204" pitchFamily="34" charset="-120"/>
                <a:ea typeface="微軟正黑體" panose="020B0604030504040204" pitchFamily="34" charset="-120"/>
                <a:cs typeface="Times New Roman" pitchFamily="18" charset="0"/>
              </a:rPr>
              <a:t>19</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itchFamily="18" charset="0"/>
              </a:rPr>
              <a:t>日</a:t>
            </a:r>
          </a:p>
        </p:txBody>
      </p:sp>
      <p:sp>
        <p:nvSpPr>
          <p:cNvPr id="7" name="AutoShape 5">
            <a:extLst>
              <a:ext uri="{FF2B5EF4-FFF2-40B4-BE49-F238E27FC236}">
                <a16:creationId xmlns:a16="http://schemas.microsoft.com/office/drawing/2014/main" xmlns="" id="{61CE9C20-7BCE-8CD5-DF86-F047970ADD62}"/>
              </a:ext>
            </a:extLst>
          </p:cNvPr>
          <p:cNvSpPr>
            <a:spLocks noChangeArrowheads="1"/>
          </p:cNvSpPr>
          <p:nvPr/>
        </p:nvSpPr>
        <p:spPr bwMode="gray">
          <a:xfrm>
            <a:off x="7385022" y="0"/>
            <a:ext cx="4645713" cy="1125260"/>
          </a:xfrm>
          <a:prstGeom prst="roundRect">
            <a:avLst>
              <a:gd name="adj" fmla="val 50000"/>
            </a:avLst>
          </a:prstGeom>
          <a:solidFill>
            <a:srgbClr val="FFC000">
              <a:lumMod val="40000"/>
              <a:lumOff val="60000"/>
            </a:srgbClr>
          </a:solidFill>
        </p:spPr>
        <p:txBody>
          <a:bodyPr wrap="square" rtlCol="0">
            <a:spAutoFit/>
          </a:bodyPr>
          <a:lstStyle/>
          <a:p>
            <a:pPr>
              <a:defRPr/>
            </a:pPr>
            <a:r>
              <a:rPr lang="en-US" altLang="zh-TW" dirty="0">
                <a:solidFill>
                  <a:prstClr val="black"/>
                </a:solidFill>
                <a:latin typeface="微軟正黑體" panose="020B0604030504040204" pitchFamily="34" charset="-120"/>
                <a:ea typeface="微軟正黑體" panose="020B0604030504040204" pitchFamily="34" charset="-120"/>
              </a:rPr>
              <a:t>2021</a:t>
            </a:r>
            <a:r>
              <a:rPr lang="zh-TW" altLang="en-US" dirty="0">
                <a:solidFill>
                  <a:prstClr val="black"/>
                </a:solidFill>
                <a:latin typeface="微軟正黑體" panose="020B0604030504040204" pitchFamily="34" charset="-120"/>
                <a:ea typeface="微軟正黑體" panose="020B0604030504040204" pitchFamily="34" charset="-120"/>
              </a:rPr>
              <a:t>年</a:t>
            </a:r>
            <a:r>
              <a:rPr lang="en-US" altLang="zh-TW" dirty="0">
                <a:solidFill>
                  <a:prstClr val="black"/>
                </a:solidFill>
                <a:latin typeface="微軟正黑體" panose="020B0604030504040204" pitchFamily="34" charset="-120"/>
                <a:ea typeface="微軟正黑體" panose="020B0604030504040204" pitchFamily="34" charset="-120"/>
              </a:rPr>
              <a:t>2</a:t>
            </a:r>
            <a:r>
              <a:rPr lang="zh-TW" altLang="en-US" dirty="0">
                <a:solidFill>
                  <a:prstClr val="black"/>
                </a:solidFill>
                <a:latin typeface="微軟正黑體" panose="020B0604030504040204" pitchFamily="34" charset="-120"/>
                <a:ea typeface="微軟正黑體" panose="020B0604030504040204" pitchFamily="34" charset="-120"/>
              </a:rPr>
              <a:t>月桃竹幹管完工通水</a:t>
            </a:r>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管線全長</a:t>
            </a:r>
            <a:r>
              <a:rPr lang="en-US" altLang="zh-TW" dirty="0">
                <a:solidFill>
                  <a:prstClr val="black"/>
                </a:solidFill>
                <a:latin typeface="微軟正黑體" panose="020B0604030504040204" pitchFamily="34" charset="-120"/>
                <a:ea typeface="微軟正黑體" panose="020B0604030504040204" pitchFamily="34" charset="-120"/>
              </a:rPr>
              <a:t>26</a:t>
            </a:r>
            <a:r>
              <a:rPr lang="zh-TW" altLang="en-US" dirty="0">
                <a:solidFill>
                  <a:prstClr val="black"/>
                </a:solidFill>
                <a:latin typeface="微軟正黑體" panose="020B0604030504040204" pitchFamily="34" charset="-120"/>
                <a:ea typeface="微軟正黑體" panose="020B0604030504040204" pitchFamily="34" charset="-120"/>
              </a:rPr>
              <a:t>公里</a:t>
            </a:r>
            <a:r>
              <a:rPr lang="en-US" altLang="zh-TW"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微軟正黑體" panose="020B0604030504040204" pitchFamily="34" charset="-120"/>
                <a:ea typeface="微軟正黑體" panose="020B0604030504040204" pitchFamily="34" charset="-120"/>
              </a:rPr>
              <a:t>，每天送</a:t>
            </a:r>
            <a:r>
              <a:rPr lang="en-US" altLang="zh-TW" sz="2800" b="1" dirty="0">
                <a:solidFill>
                  <a:srgbClr val="FF0000"/>
                </a:solidFill>
                <a:latin typeface="微軟正黑體" panose="020B0604030504040204" pitchFamily="34" charset="-120"/>
                <a:ea typeface="微軟正黑體" panose="020B0604030504040204" pitchFamily="34" charset="-120"/>
              </a:rPr>
              <a:t>20.8</a:t>
            </a:r>
            <a:r>
              <a:rPr lang="zh-TW" altLang="en-US" sz="2800" b="1" dirty="0">
                <a:solidFill>
                  <a:srgbClr val="FF0000"/>
                </a:solidFill>
                <a:latin typeface="微軟正黑體" panose="020B0604030504040204" pitchFamily="34" charset="-120"/>
                <a:ea typeface="微軟正黑體" panose="020B0604030504040204" pitchFamily="34" charset="-120"/>
              </a:rPr>
              <a:t>萬噸</a:t>
            </a:r>
            <a:r>
              <a:rPr lang="zh-TW" altLang="en-US" dirty="0">
                <a:solidFill>
                  <a:prstClr val="black"/>
                </a:solidFill>
                <a:latin typeface="微軟正黑體" panose="020B0604030504040204" pitchFamily="34" charset="-120"/>
                <a:ea typeface="微軟正黑體" panose="020B0604030504040204" pitchFamily="34" charset="-120"/>
              </a:rPr>
              <a:t>水至新竹。</a:t>
            </a:r>
          </a:p>
        </p:txBody>
      </p:sp>
      <p:pic>
        <p:nvPicPr>
          <p:cNvPr id="8" name="圖片 7">
            <a:extLst>
              <a:ext uri="{FF2B5EF4-FFF2-40B4-BE49-F238E27FC236}">
                <a16:creationId xmlns:a16="http://schemas.microsoft.com/office/drawing/2014/main" xmlns="" id="{40E7518E-A4F0-71B2-8AA4-44B5A382B69A}"/>
              </a:ext>
            </a:extLst>
          </p:cNvPr>
          <p:cNvPicPr>
            <a:picLocks noChangeAspect="1"/>
          </p:cNvPicPr>
          <p:nvPr/>
        </p:nvPicPr>
        <p:blipFill>
          <a:blip r:embed="rId5"/>
          <a:stretch>
            <a:fillRect/>
          </a:stretch>
        </p:blipFill>
        <p:spPr>
          <a:xfrm>
            <a:off x="71299" y="1660728"/>
            <a:ext cx="5192783" cy="2248016"/>
          </a:xfrm>
          <a:prstGeom prst="rect">
            <a:avLst/>
          </a:prstGeom>
        </p:spPr>
      </p:pic>
    </p:spTree>
    <p:custDataLst>
      <p:tags r:id="rId1"/>
    </p:custDataLst>
    <p:extLst>
      <p:ext uri="{BB962C8B-B14F-4D97-AF65-F5344CB8AC3E}">
        <p14:creationId xmlns:p14="http://schemas.microsoft.com/office/powerpoint/2010/main" xmlns="" val="37401883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sym typeface="Arial"/>
              </a:rPr>
              <a:t>政府因應對策</a:t>
            </a:r>
            <a:r>
              <a:rPr lang="en-US" altLang="zh-TW" sz="3200" b="1" dirty="0">
                <a:latin typeface="微软雅黑" panose="020B0503020204020204" pitchFamily="34" charset="-122"/>
                <a:ea typeface="微软雅黑" panose="020B0503020204020204" pitchFamily="34" charset="-122"/>
                <a:sym typeface="Arial"/>
              </a:rPr>
              <a:t>-</a:t>
            </a:r>
            <a:r>
              <a:rPr lang="zh-TW" altLang="en-US" sz="3200" b="1" dirty="0">
                <a:solidFill>
                  <a:srgbClr val="0070C0"/>
                </a:solidFill>
                <a:latin typeface="Arial"/>
                <a:ea typeface="微软雅黑"/>
              </a:rPr>
              <a:t>產業穩定供水策略行動方案</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5" name="圖片 4">
            <a:extLst>
              <a:ext uri="{FF2B5EF4-FFF2-40B4-BE49-F238E27FC236}">
                <a16:creationId xmlns:a16="http://schemas.microsoft.com/office/drawing/2014/main" xmlns="" id="{1A757334-0F30-9880-3727-240D6A783895}"/>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1804136" y="1062757"/>
            <a:ext cx="8359881" cy="5777149"/>
          </a:xfrm>
          <a:prstGeom prst="rect">
            <a:avLst/>
          </a:prstGeom>
          <a:ln>
            <a:noFill/>
          </a:ln>
          <a:effectLst>
            <a:softEdge rad="112500"/>
          </a:effectLst>
        </p:spPr>
      </p:pic>
      <p:sp>
        <p:nvSpPr>
          <p:cNvPr id="6" name="橢圓 5">
            <a:extLst>
              <a:ext uri="{FF2B5EF4-FFF2-40B4-BE49-F238E27FC236}">
                <a16:creationId xmlns:a16="http://schemas.microsoft.com/office/drawing/2014/main" xmlns="" id="{3AC41D25-78DE-2E34-2959-3E0F4AB6D4C8}"/>
              </a:ext>
            </a:extLst>
          </p:cNvPr>
          <p:cNvSpPr/>
          <p:nvPr/>
        </p:nvSpPr>
        <p:spPr>
          <a:xfrm>
            <a:off x="7281109" y="3009952"/>
            <a:ext cx="2076243" cy="2874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p14="http://schemas.microsoft.com/office/powerpoint/2010/main" xmlns="" val="6390753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sym typeface="Arial"/>
              </a:rPr>
              <a:t>節水目標</a:t>
            </a: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7" name="Text Box 17">
            <a:extLst>
              <a:ext uri="{FF2B5EF4-FFF2-40B4-BE49-F238E27FC236}">
                <a16:creationId xmlns:a16="http://schemas.microsoft.com/office/drawing/2014/main" xmlns="" id="{3405ACE1-DC07-72AA-0234-26CF9D3C6593}"/>
              </a:ext>
            </a:extLst>
          </p:cNvPr>
          <p:cNvSpPr txBox="1">
            <a:spLocks noChangeArrowheads="1"/>
          </p:cNvSpPr>
          <p:nvPr/>
        </p:nvSpPr>
        <p:spPr bwMode="auto">
          <a:xfrm>
            <a:off x="5306925" y="2468765"/>
            <a:ext cx="1830343" cy="830997"/>
          </a:xfrm>
          <a:prstGeom prst="rect">
            <a:avLst/>
          </a:prstGeom>
          <a:noFill/>
          <a:ln w="25400">
            <a:noFill/>
            <a:miter lim="800000"/>
            <a:headEnd/>
            <a:tailEnd/>
          </a:ln>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zh-TW" altLang="en-US"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現況回收</a:t>
            </a:r>
            <a:r>
              <a:rPr kumimoji="0" lang="en-US" altLang="zh-TW"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73.6%</a:t>
            </a:r>
            <a: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
            </a:r>
            <a:b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循環用水</a:t>
            </a:r>
            <a:r>
              <a:rPr lang="en-US" altLang="zh-TW" sz="1600" b="1" dirty="0">
                <a:solidFill>
                  <a:srgbClr val="0033CC"/>
                </a:solidFill>
                <a:latin typeface="微軟正黑體" pitchFamily="34" charset="-120"/>
                <a:ea typeface="微軟正黑體" pitchFamily="34" charset="-120"/>
              </a:rPr>
              <a:t>7.10</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b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回收用水</a:t>
            </a:r>
            <a:r>
              <a:rPr kumimoji="0" lang="en-US" altLang="zh-TW"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1.17</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p>
        </p:txBody>
      </p:sp>
      <p:sp>
        <p:nvSpPr>
          <p:cNvPr id="8" name="Text Box 20">
            <a:extLst>
              <a:ext uri="{FF2B5EF4-FFF2-40B4-BE49-F238E27FC236}">
                <a16:creationId xmlns:a16="http://schemas.microsoft.com/office/drawing/2014/main" xmlns="" id="{8BECBE52-433A-5228-4767-02C8158FF9F4}"/>
              </a:ext>
            </a:extLst>
          </p:cNvPr>
          <p:cNvSpPr txBox="1">
            <a:spLocks noChangeArrowheads="1"/>
          </p:cNvSpPr>
          <p:nvPr/>
        </p:nvSpPr>
        <p:spPr bwMode="auto">
          <a:xfrm>
            <a:off x="8000934" y="2497714"/>
            <a:ext cx="1830343" cy="830997"/>
          </a:xfrm>
          <a:prstGeom prst="rect">
            <a:avLst/>
          </a:prstGeom>
          <a:noFill/>
          <a:ln w="25400">
            <a:noFill/>
            <a:miter lim="800000"/>
            <a:headEnd/>
            <a:tailEnd/>
          </a:ln>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zh-TW" altLang="en-US"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目標回收</a:t>
            </a:r>
            <a:r>
              <a:rPr kumimoji="0" lang="en-US" altLang="zh-TW"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75%</a:t>
            </a:r>
            <a: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
            </a:r>
            <a:b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循環用水</a:t>
            </a:r>
            <a:r>
              <a:rPr kumimoji="0" lang="en-US" altLang="zh-TW"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9.19</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b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回收用水</a:t>
            </a:r>
            <a:r>
              <a:rPr kumimoji="0" lang="en-US" altLang="zh-TW"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2.08</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p>
        </p:txBody>
      </p:sp>
      <p:sp>
        <p:nvSpPr>
          <p:cNvPr id="9" name="Text Box 20">
            <a:extLst>
              <a:ext uri="{FF2B5EF4-FFF2-40B4-BE49-F238E27FC236}">
                <a16:creationId xmlns:a16="http://schemas.microsoft.com/office/drawing/2014/main" xmlns="" id="{B321A6D4-510B-1E18-B097-7DAD103D0564}"/>
              </a:ext>
            </a:extLst>
          </p:cNvPr>
          <p:cNvSpPr txBox="1">
            <a:spLocks noChangeArrowheads="1"/>
          </p:cNvSpPr>
          <p:nvPr/>
        </p:nvSpPr>
        <p:spPr bwMode="auto">
          <a:xfrm>
            <a:off x="5344103" y="1954688"/>
            <a:ext cx="1817801" cy="584775"/>
          </a:xfrm>
          <a:prstGeom prst="rect">
            <a:avLst/>
          </a:prstGeom>
          <a:solidFill>
            <a:srgbClr val="00FFCC"/>
          </a:solidFill>
          <a:ln w="9525">
            <a:noFill/>
            <a:miter lim="800000"/>
            <a:headEnd/>
            <a:tailEnd/>
          </a:ln>
          <a:effec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工業區</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取水量</a:t>
            </a:r>
            <a:endParaRPr kumimoji="0" lang="en-US" altLang="zh-TW"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約</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2.98</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億噸</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年</a:t>
            </a:r>
          </a:p>
        </p:txBody>
      </p:sp>
      <p:sp>
        <p:nvSpPr>
          <p:cNvPr id="10" name="Text Box 25">
            <a:extLst>
              <a:ext uri="{FF2B5EF4-FFF2-40B4-BE49-F238E27FC236}">
                <a16:creationId xmlns:a16="http://schemas.microsoft.com/office/drawing/2014/main" xmlns="" id="{0CEB6E60-97F1-EB0F-4649-54BDBAA270A0}"/>
              </a:ext>
            </a:extLst>
          </p:cNvPr>
          <p:cNvSpPr txBox="1">
            <a:spLocks noChangeArrowheads="1"/>
          </p:cNvSpPr>
          <p:nvPr/>
        </p:nvSpPr>
        <p:spPr bwMode="auto">
          <a:xfrm>
            <a:off x="7721914" y="1954687"/>
            <a:ext cx="2250292" cy="584775"/>
          </a:xfrm>
          <a:prstGeom prst="rect">
            <a:avLst/>
          </a:prstGeom>
          <a:solidFill>
            <a:srgbClr val="00FFCC"/>
          </a:solidFill>
          <a:ln w="9525">
            <a:noFill/>
            <a:miter lim="800000"/>
            <a:headEnd/>
            <a:tailEnd/>
          </a:ln>
          <a:effec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民國</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120</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年工業區</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取水量</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約</a:t>
            </a:r>
            <a:r>
              <a:rPr kumimoji="0" lang="en-US" altLang="zh-TW"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3.61</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億</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噸</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年</a:t>
            </a:r>
          </a:p>
        </p:txBody>
      </p:sp>
      <p:sp>
        <p:nvSpPr>
          <p:cNvPr id="11" name="Text Box 17">
            <a:extLst>
              <a:ext uri="{FF2B5EF4-FFF2-40B4-BE49-F238E27FC236}">
                <a16:creationId xmlns:a16="http://schemas.microsoft.com/office/drawing/2014/main" xmlns="" id="{C53B68C7-0B7D-E84D-DC31-92D6F689A44C}"/>
              </a:ext>
            </a:extLst>
          </p:cNvPr>
          <p:cNvSpPr txBox="1">
            <a:spLocks noChangeArrowheads="1"/>
          </p:cNvSpPr>
          <p:nvPr/>
        </p:nvSpPr>
        <p:spPr bwMode="auto">
          <a:xfrm>
            <a:off x="1602799" y="2468766"/>
            <a:ext cx="1830343" cy="830997"/>
          </a:xfrm>
          <a:prstGeom prst="rect">
            <a:avLst/>
          </a:prstGeom>
          <a:noFill/>
          <a:ln w="25400">
            <a:noFill/>
            <a:miter lim="800000"/>
            <a:headEnd/>
            <a:tailEnd/>
          </a:ln>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zh-TW" altLang="en-US"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回收率</a:t>
            </a:r>
            <a:r>
              <a:rPr kumimoji="0" lang="en-US" altLang="zh-TW" sz="16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70.7%</a:t>
            </a:r>
            <a: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
            </a:r>
            <a:br>
              <a:rPr kumimoji="0" lang="en-US" altLang="zh-TW" sz="1600" b="1" i="0" u="sng"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循環用水</a:t>
            </a:r>
            <a:r>
              <a:rPr kumimoji="0" lang="en-US" altLang="zh-TW"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5.66</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b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b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回收用水</a:t>
            </a:r>
            <a:r>
              <a:rPr lang="en-US" altLang="zh-TW" sz="1600" b="1" dirty="0">
                <a:solidFill>
                  <a:srgbClr val="0033CC"/>
                </a:solidFill>
                <a:latin typeface="微軟正黑體" pitchFamily="34" charset="-120"/>
                <a:ea typeface="微軟正黑體" pitchFamily="34" charset="-120"/>
              </a:rPr>
              <a:t>0</a:t>
            </a:r>
            <a:r>
              <a:rPr kumimoji="0" lang="en-US" altLang="zh-TW"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.84</a:t>
            </a:r>
            <a:r>
              <a:rPr kumimoji="0" lang="zh-TW" altLang="en-US" sz="1600" b="1" i="0" u="none" strike="noStrike" kern="1200" cap="none" spc="0" normalizeH="0" baseline="0" noProof="0" dirty="0">
                <a:ln>
                  <a:noFill/>
                </a:ln>
                <a:solidFill>
                  <a:srgbClr val="0033CC"/>
                </a:solidFill>
                <a:effectLst/>
                <a:uLnTx/>
                <a:uFillTx/>
                <a:latin typeface="微軟正黑體" pitchFamily="34" charset="-120"/>
                <a:ea typeface="微軟正黑體" pitchFamily="34" charset="-120"/>
                <a:cs typeface="+mn-cs"/>
              </a:rPr>
              <a:t>億噸</a:t>
            </a:r>
          </a:p>
        </p:txBody>
      </p:sp>
      <p:sp>
        <p:nvSpPr>
          <p:cNvPr id="12" name="Text Box 20">
            <a:extLst>
              <a:ext uri="{FF2B5EF4-FFF2-40B4-BE49-F238E27FC236}">
                <a16:creationId xmlns:a16="http://schemas.microsoft.com/office/drawing/2014/main" xmlns="" id="{47177416-55BD-0ACE-EB0E-3692685BF38A}"/>
              </a:ext>
            </a:extLst>
          </p:cNvPr>
          <p:cNvSpPr txBox="1">
            <a:spLocks noChangeArrowheads="1"/>
          </p:cNvSpPr>
          <p:nvPr/>
        </p:nvSpPr>
        <p:spPr bwMode="auto">
          <a:xfrm>
            <a:off x="1663970" y="1956180"/>
            <a:ext cx="1689438" cy="543027"/>
          </a:xfrm>
          <a:prstGeom prst="rect">
            <a:avLst/>
          </a:prstGeom>
          <a:solidFill>
            <a:srgbClr val="00FFCC"/>
          </a:solidFill>
          <a:ln w="9525">
            <a:noFill/>
            <a:miter lim="800000"/>
            <a:headEnd/>
            <a:tailEnd/>
          </a:ln>
          <a:effectLst/>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工業區</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取水量</a:t>
            </a:r>
            <a:endParaRPr kumimoji="0" lang="en-US" altLang="zh-TW"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約</a:t>
            </a:r>
            <a:r>
              <a:rPr kumimoji="0" lang="en-US" altLang="zh-TW" sz="1600" b="1" i="0" u="none" strike="noStrike" kern="1200" cap="none" spc="0" normalizeH="0" baseline="0" noProof="0" dirty="0">
                <a:ln>
                  <a:noFill/>
                </a:ln>
                <a:solidFill>
                  <a:srgbClr val="7030A0"/>
                </a:solidFill>
                <a:effectLst/>
                <a:uLnTx/>
                <a:uFillTx/>
                <a:latin typeface="微軟正黑體" pitchFamily="34" charset="-120"/>
                <a:ea typeface="微軟正黑體" pitchFamily="34" charset="-120"/>
                <a:cs typeface="+mn-cs"/>
              </a:rPr>
              <a:t>2.69</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億噸</a:t>
            </a:r>
            <a:r>
              <a:rPr kumimoji="0" lang="en-US" altLang="zh-TW"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0" lang="zh-TW" altLang="en-US" sz="16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年</a:t>
            </a:r>
          </a:p>
        </p:txBody>
      </p:sp>
      <p:graphicFrame>
        <p:nvGraphicFramePr>
          <p:cNvPr id="13" name="圖表 12">
            <a:extLst>
              <a:ext uri="{FF2B5EF4-FFF2-40B4-BE49-F238E27FC236}">
                <a16:creationId xmlns:a16="http://schemas.microsoft.com/office/drawing/2014/main" xmlns="" id="{314FFBCA-512A-2185-807C-5ABCFCFA056D}"/>
              </a:ext>
            </a:extLst>
          </p:cNvPr>
          <p:cNvGraphicFramePr>
            <a:graphicFrameLocks/>
          </p:cNvGraphicFramePr>
          <p:nvPr>
            <p:extLst>
              <p:ext uri="{D42A27DB-BD31-4B8C-83A1-F6EECF244321}">
                <p14:modId xmlns:p14="http://schemas.microsoft.com/office/powerpoint/2010/main" xmlns="" val="2431885481"/>
              </p:ext>
            </p:extLst>
          </p:nvPr>
        </p:nvGraphicFramePr>
        <p:xfrm>
          <a:off x="1134894" y="3238598"/>
          <a:ext cx="8635212" cy="3525367"/>
        </p:xfrm>
        <a:graphic>
          <a:graphicData uri="http://schemas.openxmlformats.org/drawingml/2006/chart">
            <c:chart xmlns:c="http://schemas.openxmlformats.org/drawingml/2006/chart" xmlns:r="http://schemas.openxmlformats.org/officeDocument/2006/relationships" r:id="rId4"/>
          </a:graphicData>
        </a:graphic>
      </p:graphicFrame>
      <p:sp>
        <p:nvSpPr>
          <p:cNvPr id="14" name="矩形: 圓角 13">
            <a:extLst>
              <a:ext uri="{FF2B5EF4-FFF2-40B4-BE49-F238E27FC236}">
                <a16:creationId xmlns:a16="http://schemas.microsoft.com/office/drawing/2014/main" xmlns="" id="{550ED284-1BBA-345F-C141-9FC0E9DDE7A5}"/>
              </a:ext>
            </a:extLst>
          </p:cNvPr>
          <p:cNvSpPr/>
          <p:nvPr/>
        </p:nvSpPr>
        <p:spPr>
          <a:xfrm>
            <a:off x="516001" y="1060778"/>
            <a:ext cx="9879626" cy="729577"/>
          </a:xfrm>
          <a:prstGeom prst="roundRect">
            <a:avLst/>
          </a:prstGeom>
          <a:solidFill>
            <a:srgbClr val="DCF0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1" indent="-285750" algn="l" defTabSz="914400" rtl="0" eaLnBrk="1" fontAlgn="auto" latinLnBrk="0" hangingPunct="1">
              <a:lnSpc>
                <a:spcPct val="100000"/>
              </a:lnSpc>
              <a:spcBef>
                <a:spcPct val="20000"/>
              </a:spcBef>
              <a:spcAft>
                <a:spcPts val="0"/>
              </a:spcAft>
              <a:buClrTx/>
              <a:buSzTx/>
              <a:buFont typeface="Arial" charset="0"/>
              <a:buChar char="–"/>
              <a:tabLst/>
              <a:defRPr/>
            </a:pPr>
            <a:r>
              <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因應</a:t>
            </a:r>
            <a:r>
              <a:rPr kumimoji="0" lang="zh-TW" altLang="en-US"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產業發展</a:t>
            </a:r>
            <a:r>
              <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需要，需持續</a:t>
            </a:r>
            <a:r>
              <a:rPr lang="zh-TW" altLang="en-US" b="1" dirty="0">
                <a:solidFill>
                  <a:srgbClr val="FF0000"/>
                </a:solidFill>
                <a:latin typeface="微軟正黑體" pitchFamily="34" charset="-120"/>
                <a:ea typeface="微軟正黑體" pitchFamily="34" charset="-120"/>
              </a:rPr>
              <a:t>提</a:t>
            </a:r>
            <a:r>
              <a:rPr kumimoji="0" lang="zh-TW" altLang="en-US"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高水重複利用率</a:t>
            </a:r>
            <a:r>
              <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，降低</a:t>
            </a:r>
            <a:r>
              <a:rPr kumimoji="0" lang="zh-TW" altLang="en-US"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總用水量</a:t>
            </a:r>
            <a:r>
              <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，為產業</a:t>
            </a:r>
            <a:r>
              <a:rPr kumimoji="0" lang="zh-TW" altLang="en-US"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永續發展</a:t>
            </a:r>
            <a:r>
              <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之關鍵</a:t>
            </a:r>
            <a:endParaRPr kumimoji="0" lang="en-US" altLang="zh-TW"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742950" lvl="1" indent="-285750">
              <a:spcBef>
                <a:spcPct val="20000"/>
              </a:spcBef>
              <a:buFont typeface="Arial" charset="0"/>
              <a:buChar char="–"/>
              <a:defRPr/>
            </a:pPr>
            <a:r>
              <a:rPr lang="zh-TW" altLang="en-US" b="1" dirty="0">
                <a:solidFill>
                  <a:prstClr val="black"/>
                </a:solidFill>
                <a:latin typeface="微軟正黑體" pitchFamily="34" charset="-120"/>
                <a:ea typeface="微軟正黑體" pitchFamily="34" charset="-120"/>
              </a:rPr>
              <a:t>民國</a:t>
            </a:r>
            <a:r>
              <a:rPr lang="en-US" altLang="zh-TW" b="1" dirty="0">
                <a:solidFill>
                  <a:srgbClr val="0070C0"/>
                </a:solidFill>
                <a:latin typeface="微軟正黑體" pitchFamily="34" charset="-120"/>
                <a:ea typeface="微軟正黑體" pitchFamily="34" charset="-120"/>
              </a:rPr>
              <a:t>120</a:t>
            </a:r>
            <a:r>
              <a:rPr lang="zh-TW" altLang="en-US" b="1" dirty="0">
                <a:solidFill>
                  <a:srgbClr val="0070C0"/>
                </a:solidFill>
                <a:latin typeface="微軟正黑體" pitchFamily="34" charset="-120"/>
                <a:ea typeface="微軟正黑體" pitchFamily="34" charset="-120"/>
              </a:rPr>
              <a:t>年</a:t>
            </a:r>
            <a:r>
              <a:rPr lang="zh-TW" altLang="en-US" b="1" dirty="0">
                <a:solidFill>
                  <a:prstClr val="black"/>
                </a:solidFill>
                <a:latin typeface="微軟正黑體" pitchFamily="34" charset="-120"/>
                <a:ea typeface="微軟正黑體" pitchFamily="34" charset="-120"/>
              </a:rPr>
              <a:t>工業區</a:t>
            </a:r>
            <a:r>
              <a:rPr lang="zh-TW" altLang="en-US" b="1" dirty="0">
                <a:solidFill>
                  <a:srgbClr val="7030A0"/>
                </a:solidFill>
                <a:latin typeface="微軟正黑體" pitchFamily="34" charset="-120"/>
                <a:ea typeface="微軟正黑體" pitchFamily="34" charset="-120"/>
              </a:rPr>
              <a:t>用水回收率</a:t>
            </a:r>
            <a:r>
              <a:rPr lang="zh-TW" altLang="en-US" b="1" dirty="0">
                <a:solidFill>
                  <a:prstClr val="black"/>
                </a:solidFill>
                <a:latin typeface="微軟正黑體" pitchFamily="34" charset="-120"/>
                <a:ea typeface="微軟正黑體" pitchFamily="34" charset="-120"/>
              </a:rPr>
              <a:t>提高至</a:t>
            </a:r>
            <a:r>
              <a:rPr lang="en-US" altLang="zh-TW" b="1" dirty="0">
                <a:solidFill>
                  <a:srgbClr val="FF0000"/>
                </a:solidFill>
                <a:latin typeface="微軟正黑體" pitchFamily="34" charset="-120"/>
                <a:ea typeface="微軟正黑體" pitchFamily="34" charset="-120"/>
              </a:rPr>
              <a:t>75%</a:t>
            </a:r>
            <a:r>
              <a:rPr lang="zh-TW" altLang="en-US" b="1" dirty="0">
                <a:solidFill>
                  <a:prstClr val="black"/>
                </a:solidFill>
                <a:latin typeface="微軟正黑體" pitchFamily="34" charset="-120"/>
                <a:ea typeface="微軟正黑體" pitchFamily="34" charset="-120"/>
              </a:rPr>
              <a:t>為目標</a:t>
            </a:r>
            <a:endParaRPr kumimoji="0" lang="zh-TW" altLang="en-US"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p:txBody>
      </p:sp>
    </p:spTree>
    <p:custDataLst>
      <p:tags r:id="rId1"/>
    </p:custDataLst>
    <p:extLst>
      <p:ext uri="{BB962C8B-B14F-4D97-AF65-F5344CB8AC3E}">
        <p14:creationId xmlns:p14="http://schemas.microsoft.com/office/powerpoint/2010/main" xmlns="" val="32754758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组合 617"/>
          <p:cNvGrpSpPr/>
          <p:nvPr/>
        </p:nvGrpSpPr>
        <p:grpSpPr>
          <a:xfrm>
            <a:off x="5203760" y="-369459"/>
            <a:ext cx="6988240" cy="4421651"/>
            <a:chOff x="5203760" y="-369459"/>
            <a:chExt cx="6988240" cy="4421651"/>
          </a:xfrm>
        </p:grpSpPr>
        <p:sp>
          <p:nvSpPr>
            <p:cNvPr id="519" name="等腰三角形 518"/>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等腰三角形 519"/>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等腰三角形 520"/>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2" name="等腰三角形 521"/>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等腰三角形 522"/>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等腰三角形 523"/>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等腰三角形 524"/>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等腰三角形 525"/>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等腰三角形 526"/>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等腰三角形 527"/>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等腰三角形 528"/>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等腰三角形 529"/>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等腰三角形 530"/>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等腰三角形 531"/>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等腰三角形 532"/>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等腰三角形 533"/>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等腰三角形 534"/>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等腰三角形 535"/>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等腰三角形 536"/>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等腰三角形 537"/>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等腰三角形 538"/>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等腰三角形 539"/>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等腰三角形 540"/>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等腰三角形 541"/>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等腰三角形 542"/>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4" name="等腰三角形 543"/>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5" name="等腰三角形 544"/>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等腰三角形 545"/>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7" name="等腰三角形 546"/>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等腰三角形 547"/>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等腰三角形 548"/>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等腰三角形 549"/>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等腰三角形 550"/>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等腰三角形 551"/>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3" name="等腰三角形 552"/>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等腰三角形 553"/>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5" name="等腰三角形 554"/>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6" name="等腰三角形 555"/>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7" name="等腰三角形 556"/>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等腰三角形 557"/>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等腰三角形 558"/>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等腰三角形 559"/>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等腰三角形 560"/>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2" name="等腰三角形 561"/>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3" name="等腰三角形 562"/>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4" name="等腰三角形 563"/>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等腰三角形 564"/>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等腰三角形 565"/>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等腰三角形 566"/>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等腰三角形 567"/>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等腰三角形 568"/>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等腰三角形 569"/>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1" name="等腰三角形 570"/>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2" name="等腰三角形 571"/>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3" name="等腰三角形 572"/>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4" name="等腰三角形 573"/>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等腰三角形 574"/>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等腰三角形 575"/>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等腰三角形 576"/>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等腰三角形 577"/>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等腰三角形 578"/>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等腰三角形 579"/>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等腰三角形 580"/>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等腰三角形 581"/>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等腰三角形 582"/>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等腰三角形 583"/>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5" name="等腰三角形 584"/>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等腰三角形 585"/>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等腰三角形 586"/>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xmlns="" id="{E2530727-25AF-4A42-D71C-721BFE90FC6B}"/>
              </a:ext>
            </a:extLst>
          </p:cNvPr>
          <p:cNvGrpSpPr/>
          <p:nvPr/>
        </p:nvGrpSpPr>
        <p:grpSpPr>
          <a:xfrm>
            <a:off x="3545691" y="2650949"/>
            <a:ext cx="3775393" cy="2611094"/>
            <a:chOff x="3216020" y="-110939"/>
            <a:chExt cx="3775393" cy="2611094"/>
          </a:xfrm>
        </p:grpSpPr>
        <p:sp>
          <p:nvSpPr>
            <p:cNvPr id="3" name="文本框 2">
              <a:extLst>
                <a:ext uri="{FF2B5EF4-FFF2-40B4-BE49-F238E27FC236}">
                  <a16:creationId xmlns:a16="http://schemas.microsoft.com/office/drawing/2014/main" xmlns="" id="{7EA9ADA9-F19B-965F-DEDF-456F1025CAED}"/>
                </a:ext>
              </a:extLst>
            </p:cNvPr>
            <p:cNvSpPr txBox="1"/>
            <p:nvPr/>
          </p:nvSpPr>
          <p:spPr>
            <a:xfrm>
              <a:off x="3216020" y="561163"/>
              <a:ext cx="3775393" cy="1938992"/>
            </a:xfrm>
            <a:prstGeom prst="rect">
              <a:avLst/>
            </a:prstGeom>
            <a:noFill/>
          </p:spPr>
          <p:txBody>
            <a:bodyPr wrap="none" rtlCol="0">
              <a:spAutoFit/>
              <a:scene3d>
                <a:camera prst="orthographicFront"/>
                <a:lightRig rig="threePt" dir="t"/>
              </a:scene3d>
              <a:sp3d contourW="12700"/>
            </a:bodyPr>
            <a:lstStyle/>
            <a:p>
              <a:pPr algn="ctr">
                <a:defRPr/>
              </a:pPr>
              <a:r>
                <a:rPr lang="zh-TW" altLang="en-US" sz="4000" b="1" dirty="0">
                  <a:solidFill>
                    <a:schemeClr val="tx1">
                      <a:lumMod val="65000"/>
                      <a:lumOff val="35000"/>
                    </a:schemeClr>
                  </a:solidFill>
                  <a:latin typeface="Arial"/>
                  <a:ea typeface="微软雅黑"/>
                </a:rPr>
                <a:t>耗水費推動重點</a:t>
              </a:r>
            </a:p>
            <a:p>
              <a:pPr algn="ctr">
                <a:defRPr/>
              </a:pPr>
              <a:endParaRPr lang="zh-CN" altLang="en-US" sz="4000" b="1" dirty="0">
                <a:solidFill>
                  <a:schemeClr val="tx1">
                    <a:lumMod val="65000"/>
                    <a:lumOff val="35000"/>
                  </a:schemeClr>
                </a:solidFill>
                <a:latin typeface="Arial"/>
                <a:ea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4000" b="1" dirty="0">
                <a:solidFill>
                  <a:srgbClr val="44546A"/>
                </a:solidFill>
                <a:latin typeface="Arial"/>
                <a:ea typeface="微软雅黑"/>
              </a:endParaRPr>
            </a:p>
          </p:txBody>
        </p:sp>
        <p:sp>
          <p:nvSpPr>
            <p:cNvPr id="4" name="文本框 4">
              <a:extLst>
                <a:ext uri="{FF2B5EF4-FFF2-40B4-BE49-F238E27FC236}">
                  <a16:creationId xmlns:a16="http://schemas.microsoft.com/office/drawing/2014/main" xmlns="" id="{1E21F764-23FD-0449-FE3F-55619C54009C}"/>
                </a:ext>
              </a:extLst>
            </p:cNvPr>
            <p:cNvSpPr txBox="1"/>
            <p:nvPr/>
          </p:nvSpPr>
          <p:spPr>
            <a:xfrm>
              <a:off x="4064470" y="-110939"/>
              <a:ext cx="225452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AB464"/>
                  </a:solidFill>
                  <a:effectLst/>
                  <a:uLnTx/>
                  <a:uFillTx/>
                  <a:latin typeface="Arial"/>
                  <a:ea typeface="微软雅黑"/>
                </a:rPr>
                <a:t>PART 0</a:t>
              </a:r>
              <a:r>
                <a:rPr kumimoji="0" lang="en-US" altLang="zh-TW" sz="4000" b="1" i="0" u="none" strike="noStrike" kern="1200" cap="none" spc="0" normalizeH="0" baseline="0" noProof="0" dirty="0">
                  <a:ln>
                    <a:noFill/>
                  </a:ln>
                  <a:solidFill>
                    <a:srgbClr val="FAB464"/>
                  </a:solidFill>
                  <a:effectLst/>
                  <a:uLnTx/>
                  <a:uFillTx/>
                  <a:latin typeface="Arial"/>
                  <a:ea typeface="微软雅黑"/>
                </a:rPr>
                <a:t>2</a:t>
              </a:r>
              <a:endParaRPr kumimoji="0" lang="zh-CN" altLang="en-US" sz="4000" b="1" i="0" u="none" strike="noStrike" kern="1200" cap="none" spc="0" normalizeH="0" baseline="0" noProof="0" dirty="0">
                <a:ln>
                  <a:noFill/>
                </a:ln>
                <a:solidFill>
                  <a:srgbClr val="FAB464"/>
                </a:solidFill>
                <a:effectLst/>
                <a:uLnTx/>
                <a:uFillTx/>
                <a:latin typeface="Arial"/>
                <a:ea typeface="微软雅黑"/>
              </a:endParaRPr>
            </a:p>
          </p:txBody>
        </p:sp>
      </p:grpSp>
      <p:grpSp>
        <p:nvGrpSpPr>
          <p:cNvPr id="6" name="组合 360">
            <a:extLst>
              <a:ext uri="{FF2B5EF4-FFF2-40B4-BE49-F238E27FC236}">
                <a16:creationId xmlns:a16="http://schemas.microsoft.com/office/drawing/2014/main" xmlns="" id="{925C1F69-A7F0-ACD8-698D-7D98898C9B07}"/>
              </a:ext>
            </a:extLst>
          </p:cNvPr>
          <p:cNvGrpSpPr/>
          <p:nvPr/>
        </p:nvGrpSpPr>
        <p:grpSpPr>
          <a:xfrm>
            <a:off x="-10549" y="3165604"/>
            <a:ext cx="3811767" cy="4051507"/>
            <a:chOff x="-10549" y="3165604"/>
            <a:chExt cx="3811767" cy="4051507"/>
          </a:xfrm>
        </p:grpSpPr>
        <p:sp>
          <p:nvSpPr>
            <p:cNvPr id="7" name="等腰三角形 6">
              <a:extLst>
                <a:ext uri="{FF2B5EF4-FFF2-40B4-BE49-F238E27FC236}">
                  <a16:creationId xmlns:a16="http://schemas.microsoft.com/office/drawing/2014/main" xmlns="" id="{9A8F1AB4-5B79-05AC-4D28-DB27BF118207}"/>
                </a:ext>
              </a:extLst>
            </p:cNvPr>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xmlns="" id="{ACEBB9DD-2E1F-6CA5-94D4-7C8EFBDD210A}"/>
                </a:ext>
              </a:extLst>
            </p:cNvPr>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xmlns="" id="{A47A916C-A6DB-1CFB-C841-ED0D1A4DB701}"/>
                </a:ext>
              </a:extLst>
            </p:cNvPr>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xmlns="" id="{BACECC66-B5D8-D515-6A10-B2EC9F86776F}"/>
                </a:ext>
              </a:extLst>
            </p:cNvPr>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xmlns="" id="{39423466-964A-94DD-1990-B1948D33283B}"/>
                </a:ext>
              </a:extLst>
            </p:cNvPr>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4A49EDFB-6409-171F-8697-3DAC03D99AFC}"/>
                </a:ext>
              </a:extLst>
            </p:cNvPr>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xmlns="" id="{3F45A9AF-D7CC-B84C-B71D-D5E108CE8C1F}"/>
                </a:ext>
              </a:extLst>
            </p:cNvPr>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xmlns="" id="{D58C7E25-2FC8-9237-B1E2-669A6086B75B}"/>
                </a:ext>
              </a:extLst>
            </p:cNvPr>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xmlns="" id="{A8A7785C-A88E-2069-3C7F-F91EEE731F2B}"/>
                </a:ext>
              </a:extLst>
            </p:cNvPr>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xmlns="" id="{55588B83-E370-045A-DAE5-A921B2952456}"/>
                </a:ext>
              </a:extLst>
            </p:cNvPr>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xmlns="" id="{B603788B-902C-50AD-6A51-104DCF1D3841}"/>
                </a:ext>
              </a:extLst>
            </p:cNvPr>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xmlns="" id="{117E44DE-C5B9-63B6-0934-E580289D5D6A}"/>
                </a:ext>
              </a:extLst>
            </p:cNvPr>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xmlns="" id="{1D4F7DC4-B415-2C25-1FE6-976193D387D7}"/>
                </a:ext>
              </a:extLst>
            </p:cNvPr>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xmlns="" id="{CE5EBDB0-9688-84C2-EEB3-73055506B5CD}"/>
                </a:ext>
              </a:extLst>
            </p:cNvPr>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xmlns="" id="{F7B74F12-D1A2-F33C-2770-991DA70B8E20}"/>
                </a:ext>
              </a:extLst>
            </p:cNvPr>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xmlns="" id="{0DCC94F1-D909-AA75-E3A0-DF33D9AC48D9}"/>
                </a:ext>
              </a:extLst>
            </p:cNvPr>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xmlns="" id="{12451BFE-D6B3-6FE2-5042-6EDE529588E7}"/>
                </a:ext>
              </a:extLst>
            </p:cNvPr>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xmlns="" id="{6CD2ACB6-C8C7-5239-4FA2-0DFA126B395B}"/>
                </a:ext>
              </a:extLst>
            </p:cNvPr>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xmlns="" id="{E088B976-9D78-04AB-7DCA-9F51E1B49475}"/>
                </a:ext>
              </a:extLst>
            </p:cNvPr>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xmlns="" id="{38007BFB-9F05-1142-9AE2-B5E879B05DF2}"/>
                </a:ext>
              </a:extLst>
            </p:cNvPr>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xmlns="" id="{AADAC490-4CD5-FAFD-2572-DC5E1D9F35FE}"/>
                </a:ext>
              </a:extLst>
            </p:cNvPr>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xmlns="" id="{30ED067B-196C-4523-D47F-162BCFF6325E}"/>
                </a:ext>
              </a:extLst>
            </p:cNvPr>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xmlns="" id="{B7F4C905-DC5B-D81E-ED49-4D4AB421F669}"/>
                </a:ext>
              </a:extLst>
            </p:cNvPr>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xmlns="" id="{AC1C6E08-D139-40A1-FFF1-24555529B387}"/>
                </a:ext>
              </a:extLst>
            </p:cNvPr>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xmlns="" id="{575DB40D-53EF-6926-5AB7-9CC4EF900C12}"/>
                </a:ext>
              </a:extLst>
            </p:cNvPr>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xmlns="" id="{E7B72E49-696B-E0D1-E5B5-86F0910FB49E}"/>
                </a:ext>
              </a:extLst>
            </p:cNvPr>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xmlns="" id="{EFC307A2-88AB-197D-C241-2D23F0102843}"/>
                </a:ext>
              </a:extLst>
            </p:cNvPr>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xmlns="" id="{3312CF3F-711B-B839-306B-727C01A79669}"/>
                </a:ext>
              </a:extLst>
            </p:cNvPr>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a:extLst>
                <a:ext uri="{FF2B5EF4-FFF2-40B4-BE49-F238E27FC236}">
                  <a16:creationId xmlns:a16="http://schemas.microsoft.com/office/drawing/2014/main" xmlns="" id="{A932BF7C-10EF-D405-3C2A-BC7E751471E8}"/>
                </a:ext>
              </a:extLst>
            </p:cNvPr>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1">
            <a:extLst>
              <a:ext uri="{FF2B5EF4-FFF2-40B4-BE49-F238E27FC236}">
                <a16:creationId xmlns:a16="http://schemas.microsoft.com/office/drawing/2014/main" xmlns="" id="{EA4A7239-C57C-B7A2-2CE9-5F9727715C99}"/>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xmlns="" val="42089603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耗水費開徵法源</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3" name="文字方塊 2">
            <a:extLst>
              <a:ext uri="{FF2B5EF4-FFF2-40B4-BE49-F238E27FC236}">
                <a16:creationId xmlns:a16="http://schemas.microsoft.com/office/drawing/2014/main" xmlns="" id="{592C8354-DEE2-C5D3-608C-F1E10CAFB06A}"/>
              </a:ext>
            </a:extLst>
          </p:cNvPr>
          <p:cNvSpPr txBox="1"/>
          <p:nvPr/>
        </p:nvSpPr>
        <p:spPr>
          <a:xfrm>
            <a:off x="1181100" y="1756100"/>
            <a:ext cx="10135518" cy="4127078"/>
          </a:xfrm>
          <a:prstGeom prst="rect">
            <a:avLst/>
          </a:prstGeom>
          <a:solidFill>
            <a:srgbClr val="92AA4C">
              <a:lumMod val="50000"/>
            </a:srgbClr>
          </a:solidFill>
          <a:ln w="15875" cap="rnd" cmpd="sng" algn="ctr">
            <a:noFill/>
            <a:prstDash val="solid"/>
          </a:ln>
          <a:effectLst/>
        </p:spPr>
        <p:txBody>
          <a:bodyPr rtlCol="0" anchor="ctr"/>
          <a:lstStyle>
            <a:defPPr>
              <a:defRPr lang="zh-TW"/>
            </a:defPPr>
            <a:lvl1pPr algn="ctr">
              <a:defRPr sz="2000" b="1">
                <a:effectLst>
                  <a:outerShdw blurRad="38100" dist="38100" dir="2700000" algn="tl">
                    <a:srgbClr val="000000">
                      <a:alpha val="43137"/>
                    </a:srgbClr>
                  </a:outerShdw>
                </a:effectLst>
                <a:latin typeface="Microsoft YaHei" pitchFamily="34" charset="-122"/>
                <a:ea typeface="Microsoft YaHei" pitchFamily="34" charset="-122"/>
              </a:defRPr>
            </a:lvl1pPr>
          </a:lstStyle>
          <a:p>
            <a:pPr marL="0" marR="0" lvl="0" indent="0" algn="l" defTabSz="914400" eaLnBrk="1" fontAlgn="auto" latinLnBrk="0" hangingPunct="1">
              <a:lnSpc>
                <a:spcPct val="10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      為水資源有效及永續利用，中央主管機關得向用水超過一定水量之用水人徵收耗水費。但已落實</a:t>
            </a:r>
            <a:r>
              <a:rPr kumimoji="0" lang="zh-TW" altLang="en-US" sz="32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執行節約用水措施</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者，得於</a:t>
            </a:r>
            <a:r>
              <a:rPr lang="zh-TW" altLang="en-US" sz="3200" kern="0" dirty="0">
                <a:solidFill>
                  <a:srgbClr val="FFFF00"/>
                </a:solidFill>
              </a:rPr>
              <a:t>百分之六十</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範圍內，酌予減徵。</a:t>
            </a:r>
            <a:endParaRPr kumimoji="0" lang="en-US" altLang="zh-TW"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endParaRPr>
          </a:p>
          <a:p>
            <a:pPr marL="0" marR="0" lvl="0" indent="0" algn="l" defTabSz="914400" eaLnBrk="1" fontAlgn="auto" latinLnBrk="0" hangingPunct="1">
              <a:lnSpc>
                <a:spcPct val="10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      自來水事業之水價已計入</a:t>
            </a:r>
            <a:r>
              <a:rPr lang="zh-TW" altLang="en-US" kern="0" dirty="0">
                <a:solidFill>
                  <a:prstClr val="white"/>
                </a:solidFill>
              </a:rPr>
              <a:t>水源保育與因應乾旱災害準備之成本</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時，前項耗水費應予減徵或免徵。</a:t>
            </a:r>
            <a:endParaRPr kumimoji="0" lang="en-US" altLang="zh-TW"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
            </a:r>
            <a:br>
              <a:rPr kumimoji="0" lang="zh-TW"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br>
            <a:r>
              <a:rPr kumimoji="0" lang="zh-TW"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      </a:t>
            </a:r>
            <a:r>
              <a:rPr lang="zh-TW" altLang="en-US" kern="0" dirty="0">
                <a:solidFill>
                  <a:prstClr val="white"/>
                </a:solidFill>
              </a:rPr>
              <a:t>前二項各標的用水耗水費之計算與徵收方式、徵收對象、繳納期限、節水措施、減徵範圍與方式及其他相關事項之辦法，由中央主管機關會同相關中央目的事業主管機關定之。</a:t>
            </a:r>
            <a:br>
              <a:rPr lang="zh-TW" altLang="en-US" kern="0" dirty="0">
                <a:solidFill>
                  <a:prstClr val="white"/>
                </a:solidFill>
              </a:rPr>
            </a:br>
            <a:r>
              <a:rPr kumimoji="0" lang="zh-TW"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      </a:t>
            </a:r>
            <a:endParaRPr kumimoji="0" lang="en-US" altLang="zh-TW"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endParaRPr>
          </a:p>
          <a:p>
            <a:pPr marL="0" marR="0" lvl="0" indent="446088" algn="l" defTabSz="914400" eaLnBrk="1" fontAlgn="auto" latinLnBrk="0" hangingPunct="1">
              <a:lnSpc>
                <a:spcPct val="10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依第一項規定徵收之耗水費納入中央主管機關水資源作業基金管理運用，專作</a:t>
            </a:r>
            <a:r>
              <a:rPr lang="zh-TW" altLang="en-US" sz="3200" kern="0" dirty="0">
                <a:solidFill>
                  <a:srgbClr val="FFC000"/>
                </a:solidFill>
              </a:rPr>
              <a:t>水資源管理</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a:t>
            </a:r>
            <a:r>
              <a:rPr kumimoji="0" lang="zh-TW" altLang="en-US" sz="32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再生水資源發展</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及</a:t>
            </a:r>
            <a:r>
              <a:rPr lang="zh-TW" altLang="en-US" sz="3200" kern="0" dirty="0">
                <a:solidFill>
                  <a:srgbClr val="FFC000"/>
                </a:solidFill>
              </a:rPr>
              <a:t>節約用水推動</a:t>
            </a:r>
            <a:r>
              <a:rPr kumimoji="0" lang="zh-TW" alt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rPr>
              <a:t>之用。</a:t>
            </a:r>
            <a:endParaRPr kumimoji="0" lang="en-US" altLang="zh-TW"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icrosoft YaHei" pitchFamily="34" charset="-122"/>
              <a:ea typeface="Microsoft YaHei" pitchFamily="34" charset="-122"/>
              <a:cs typeface="+mn-cs"/>
            </a:endParaRPr>
          </a:p>
        </p:txBody>
      </p:sp>
      <p:sp>
        <p:nvSpPr>
          <p:cNvPr id="4" name="矩形 3">
            <a:extLst>
              <a:ext uri="{FF2B5EF4-FFF2-40B4-BE49-F238E27FC236}">
                <a16:creationId xmlns:a16="http://schemas.microsoft.com/office/drawing/2014/main" xmlns="" id="{2821F846-99BC-D8F9-13D5-95A82A0BE895}"/>
              </a:ext>
            </a:extLst>
          </p:cNvPr>
          <p:cNvSpPr/>
          <p:nvPr/>
        </p:nvSpPr>
        <p:spPr>
          <a:xfrm>
            <a:off x="2103234" y="920098"/>
            <a:ext cx="7985531" cy="848136"/>
          </a:xfrm>
          <a:prstGeom prst="rect">
            <a:avLst/>
          </a:prstGeom>
          <a:noFill/>
          <a:ln w="15875" cap="rnd" cmpd="sng" algn="ctr">
            <a:noFill/>
            <a:prstDash val="solid"/>
          </a:ln>
          <a:effectLst/>
        </p:spPr>
        <p:txBody>
          <a:bodyPr rtlCol="0" anchor="ctr"/>
          <a:lstStyle/>
          <a:p>
            <a:pPr marR="0" lvl="0" indent="0" algn="ctr" fontAlgn="auto">
              <a:lnSpc>
                <a:spcPct val="100000"/>
              </a:lnSpc>
              <a:spcBef>
                <a:spcPts val="600"/>
              </a:spcBef>
              <a:spcAft>
                <a:spcPts val="0"/>
              </a:spcAft>
              <a:buClrTx/>
              <a:buSzTx/>
              <a:buFontTx/>
              <a:buNone/>
              <a:tabLst/>
              <a:defRPr/>
            </a:pPr>
            <a:r>
              <a:rPr lang="zh-TW" altLang="en-US" sz="3200" b="1" dirty="0">
                <a:solidFill>
                  <a:srgbClr val="0070C0"/>
                </a:solidFill>
                <a:sym typeface="Wingdings 2" pitchFamily="18" charset="2"/>
              </a:rPr>
              <a:t>水利法第</a:t>
            </a:r>
            <a:r>
              <a:rPr lang="en-US" altLang="zh-TW" sz="3200" b="1" dirty="0">
                <a:solidFill>
                  <a:srgbClr val="0070C0"/>
                </a:solidFill>
                <a:sym typeface="Wingdings 2" pitchFamily="18" charset="2"/>
              </a:rPr>
              <a:t>84-1</a:t>
            </a:r>
            <a:r>
              <a:rPr lang="zh-TW" altLang="en-US" sz="3200" b="1" dirty="0">
                <a:solidFill>
                  <a:srgbClr val="0070C0"/>
                </a:solidFill>
                <a:sym typeface="Wingdings 2" pitchFamily="18" charset="2"/>
              </a:rPr>
              <a:t>條</a:t>
            </a:r>
            <a:endParaRPr lang="en-US" altLang="zh-TW" sz="3200" b="1" dirty="0">
              <a:solidFill>
                <a:srgbClr val="0070C0"/>
              </a:solidFill>
              <a:sym typeface="Wingdings 2" pitchFamily="18" charset="2"/>
            </a:endParaRPr>
          </a:p>
        </p:txBody>
      </p:sp>
      <p:sp>
        <p:nvSpPr>
          <p:cNvPr id="5" name="文字方塊 4">
            <a:extLst>
              <a:ext uri="{FF2B5EF4-FFF2-40B4-BE49-F238E27FC236}">
                <a16:creationId xmlns:a16="http://schemas.microsoft.com/office/drawing/2014/main" xmlns="" id="{112305CB-2F00-C63D-36FD-34DFAD37803C}"/>
              </a:ext>
            </a:extLst>
          </p:cNvPr>
          <p:cNvSpPr txBox="1"/>
          <p:nvPr/>
        </p:nvSpPr>
        <p:spPr>
          <a:xfrm>
            <a:off x="1070124" y="6079131"/>
            <a:ext cx="5870501" cy="584775"/>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Ø"/>
            </a:pPr>
            <a:r>
              <a:rPr lang="zh-TW" altLang="en-US" sz="3200" b="1" dirty="0">
                <a:gradFill flip="none" rotWithShape="1">
                  <a:gsLst>
                    <a:gs pos="0">
                      <a:srgbClr val="04B5EC"/>
                    </a:gs>
                    <a:gs pos="100000">
                      <a:srgbClr val="00C88A"/>
                    </a:gs>
                  </a:gsLst>
                  <a:lin ang="0" scaled="1"/>
                  <a:tileRect/>
                </a:gradFill>
                <a:latin typeface="+mj-lt"/>
                <a:ea typeface="微软雅黑" pitchFamily="34" charset="-122"/>
              </a:rPr>
              <a:t>耗水費徵收辦法 </a:t>
            </a:r>
            <a:r>
              <a:rPr lang="en-US" altLang="zh-TW" sz="3200" b="1" dirty="0">
                <a:gradFill flip="none" rotWithShape="1">
                  <a:gsLst>
                    <a:gs pos="0">
                      <a:srgbClr val="04B5EC"/>
                    </a:gs>
                    <a:gs pos="100000">
                      <a:srgbClr val="00C88A"/>
                    </a:gs>
                  </a:gsLst>
                  <a:lin ang="0" scaled="1"/>
                  <a:tileRect/>
                </a:gradFill>
                <a:latin typeface="+mj-lt"/>
                <a:ea typeface="微软雅黑" pitchFamily="34" charset="-122"/>
              </a:rPr>
              <a:t>(112.01.06)</a:t>
            </a:r>
            <a:endParaRPr lang="zh-TW" altLang="en-US" sz="3200" b="1" dirty="0">
              <a:gradFill flip="none" rotWithShape="1">
                <a:gsLst>
                  <a:gs pos="0">
                    <a:srgbClr val="04B5EC"/>
                  </a:gs>
                  <a:gs pos="100000">
                    <a:srgbClr val="00C88A"/>
                  </a:gs>
                </a:gsLst>
                <a:lin ang="0" scaled="1"/>
                <a:tileRect/>
              </a:gradFill>
              <a:latin typeface="+mj-lt"/>
              <a:ea typeface="微软雅黑" pitchFamily="34" charset="-122"/>
            </a:endParaRPr>
          </a:p>
        </p:txBody>
      </p:sp>
    </p:spTree>
    <p:custDataLst>
      <p:tags r:id="rId1"/>
    </p:custDataLst>
    <p:extLst>
      <p:ext uri="{BB962C8B-B14F-4D97-AF65-F5344CB8AC3E}">
        <p14:creationId xmlns:p14="http://schemas.microsoft.com/office/powerpoint/2010/main" xmlns="" val="25708001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徵收對象與開徵時程</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5" name="圖片 4">
            <a:extLst>
              <a:ext uri="{FF2B5EF4-FFF2-40B4-BE49-F238E27FC236}">
                <a16:creationId xmlns:a16="http://schemas.microsoft.com/office/drawing/2014/main" xmlns="" id="{50C054B4-1D39-ACBF-3360-DBCFE0D397A4}"/>
              </a:ext>
            </a:extLst>
          </p:cNvPr>
          <p:cNvPicPr>
            <a:picLocks noChangeAspect="1"/>
          </p:cNvPicPr>
          <p:nvPr/>
        </p:nvPicPr>
        <p:blipFill rotWithShape="1">
          <a:blip r:embed="rId4"/>
          <a:srcRect/>
          <a:stretch/>
        </p:blipFill>
        <p:spPr>
          <a:xfrm>
            <a:off x="791121" y="1821572"/>
            <a:ext cx="4690781" cy="4489846"/>
          </a:xfrm>
          <a:prstGeom prst="rect">
            <a:avLst/>
          </a:prstGeom>
        </p:spPr>
      </p:pic>
      <p:pic>
        <p:nvPicPr>
          <p:cNvPr id="6" name="圖片 5">
            <a:extLst>
              <a:ext uri="{FF2B5EF4-FFF2-40B4-BE49-F238E27FC236}">
                <a16:creationId xmlns:a16="http://schemas.microsoft.com/office/drawing/2014/main" xmlns="" id="{59B52F8B-4D52-9865-DD18-CD0C2906D696}"/>
              </a:ext>
            </a:extLst>
          </p:cNvPr>
          <p:cNvPicPr>
            <a:picLocks noChangeAspect="1"/>
          </p:cNvPicPr>
          <p:nvPr/>
        </p:nvPicPr>
        <p:blipFill>
          <a:blip r:embed="rId5"/>
          <a:stretch>
            <a:fillRect/>
          </a:stretch>
        </p:blipFill>
        <p:spPr>
          <a:xfrm>
            <a:off x="7136704" y="1205908"/>
            <a:ext cx="3680389" cy="3437537"/>
          </a:xfrm>
          <a:prstGeom prst="rect">
            <a:avLst/>
          </a:prstGeom>
        </p:spPr>
      </p:pic>
      <p:sp>
        <p:nvSpPr>
          <p:cNvPr id="7" name="文字方塊 6">
            <a:extLst>
              <a:ext uri="{FF2B5EF4-FFF2-40B4-BE49-F238E27FC236}">
                <a16:creationId xmlns:a16="http://schemas.microsoft.com/office/drawing/2014/main" xmlns="" id="{49BA7B5A-2609-4973-9469-C0F1E888A5DE}"/>
              </a:ext>
            </a:extLst>
          </p:cNvPr>
          <p:cNvSpPr txBox="1"/>
          <p:nvPr/>
        </p:nvSpPr>
        <p:spPr>
          <a:xfrm>
            <a:off x="1557805" y="1038725"/>
            <a:ext cx="3157414" cy="584775"/>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Ø"/>
            </a:pPr>
            <a:r>
              <a:rPr lang="zh-TW" altLang="en-US" sz="3200" b="1" dirty="0">
                <a:gradFill flip="none" rotWithShape="1">
                  <a:gsLst>
                    <a:gs pos="0">
                      <a:srgbClr val="04B5EC"/>
                    </a:gs>
                    <a:gs pos="100000">
                      <a:srgbClr val="00C88A"/>
                    </a:gs>
                  </a:gsLst>
                  <a:lin ang="0" scaled="1"/>
                  <a:tileRect/>
                </a:gradFill>
                <a:latin typeface="+mj-lt"/>
                <a:ea typeface="微软雅黑" pitchFamily="34" charset="-122"/>
              </a:rPr>
              <a:t>起徵門檻</a:t>
            </a:r>
          </a:p>
        </p:txBody>
      </p:sp>
      <p:sp>
        <p:nvSpPr>
          <p:cNvPr id="8" name="文字方塊 7">
            <a:extLst>
              <a:ext uri="{FF2B5EF4-FFF2-40B4-BE49-F238E27FC236}">
                <a16:creationId xmlns:a16="http://schemas.microsoft.com/office/drawing/2014/main" xmlns="" id="{9C484B44-894B-40A1-7077-3FD4FA1B9954}"/>
              </a:ext>
            </a:extLst>
          </p:cNvPr>
          <p:cNvSpPr txBox="1"/>
          <p:nvPr/>
        </p:nvSpPr>
        <p:spPr>
          <a:xfrm>
            <a:off x="6739385" y="502042"/>
            <a:ext cx="4594926" cy="584775"/>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Ø"/>
            </a:pPr>
            <a:r>
              <a:rPr lang="zh-TW" altLang="en-US" sz="3200" b="1" dirty="0">
                <a:gradFill flip="none" rotWithShape="1">
                  <a:gsLst>
                    <a:gs pos="0">
                      <a:srgbClr val="04B5EC"/>
                    </a:gs>
                    <a:gs pos="100000">
                      <a:srgbClr val="00C88A"/>
                    </a:gs>
                  </a:gsLst>
                  <a:lin ang="0" scaled="1"/>
                  <a:tileRect/>
                </a:gradFill>
                <a:latin typeface="+mj-lt"/>
                <a:ea typeface="微软雅黑" pitchFamily="34" charset="-122"/>
              </a:rPr>
              <a:t>這幾類不會被徵收</a:t>
            </a:r>
          </a:p>
        </p:txBody>
      </p:sp>
      <p:cxnSp>
        <p:nvCxnSpPr>
          <p:cNvPr id="9" name="直線接點 8">
            <a:extLst>
              <a:ext uri="{FF2B5EF4-FFF2-40B4-BE49-F238E27FC236}">
                <a16:creationId xmlns:a16="http://schemas.microsoft.com/office/drawing/2014/main" xmlns="" id="{42EE44FD-AF8F-75F7-5051-89E26B90817D}"/>
              </a:ext>
            </a:extLst>
          </p:cNvPr>
          <p:cNvCxnSpPr>
            <a:cxnSpLocks/>
          </p:cNvCxnSpPr>
          <p:nvPr/>
        </p:nvCxnSpPr>
        <p:spPr>
          <a:xfrm>
            <a:off x="2967926" y="2787266"/>
            <a:ext cx="19345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xmlns="" id="{8B7BDFBC-0B93-41C8-ED30-0F57D2661835}"/>
              </a:ext>
            </a:extLst>
          </p:cNvPr>
          <p:cNvCxnSpPr>
            <a:cxnSpLocks/>
          </p:cNvCxnSpPr>
          <p:nvPr/>
        </p:nvCxnSpPr>
        <p:spPr>
          <a:xfrm>
            <a:off x="1324577" y="3303224"/>
            <a:ext cx="24982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xmlns="" id="{20AB9BB5-98A2-99E4-BB99-683D21C5E2EF}"/>
              </a:ext>
            </a:extLst>
          </p:cNvPr>
          <p:cNvSpPr txBox="1"/>
          <p:nvPr/>
        </p:nvSpPr>
        <p:spPr>
          <a:xfrm>
            <a:off x="7564550" y="4890608"/>
            <a:ext cx="3157414" cy="584775"/>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Ø"/>
            </a:pPr>
            <a:r>
              <a:rPr lang="zh-TW" altLang="en-US" sz="3200" b="1" dirty="0">
                <a:gradFill flip="none" rotWithShape="1">
                  <a:gsLst>
                    <a:gs pos="0">
                      <a:srgbClr val="04B5EC"/>
                    </a:gs>
                    <a:gs pos="100000">
                      <a:srgbClr val="00C88A"/>
                    </a:gs>
                  </a:gsLst>
                  <a:lin ang="0" scaled="1"/>
                  <a:tileRect/>
                </a:gradFill>
                <a:latin typeface="+mj-lt"/>
                <a:ea typeface="微软雅黑" pitchFamily="34" charset="-122"/>
              </a:rPr>
              <a:t>開徵時程</a:t>
            </a:r>
          </a:p>
        </p:txBody>
      </p:sp>
      <p:sp>
        <p:nvSpPr>
          <p:cNvPr id="12" name="＞形箭號 11">
            <a:extLst>
              <a:ext uri="{FF2B5EF4-FFF2-40B4-BE49-F238E27FC236}">
                <a16:creationId xmlns:a16="http://schemas.microsoft.com/office/drawing/2014/main" xmlns="" id="{53371E53-47E7-B1B7-8226-1F941F2E7F24}"/>
              </a:ext>
            </a:extLst>
          </p:cNvPr>
          <p:cNvSpPr/>
          <p:nvPr/>
        </p:nvSpPr>
        <p:spPr>
          <a:xfrm>
            <a:off x="6380506" y="5682413"/>
            <a:ext cx="5192783" cy="551968"/>
          </a:xfrm>
          <a:prstGeom prst="chevron">
            <a:avLst>
              <a:gd name="adj" fmla="val 51820"/>
            </a:avLst>
          </a:prstGeom>
          <a:solidFill>
            <a:srgbClr val="F2A34C"/>
          </a:solidFill>
          <a:ln w="25400" cap="flat" cmpd="sng" algn="ctr">
            <a:noFill/>
            <a:prstDash val="solid"/>
          </a:ln>
          <a:effectLst>
            <a:outerShdw blurRad="254000" dist="76200" algn="l" rotWithShape="0">
              <a:prstClr val="black">
                <a:alpha val="15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altLang="zh-TW" sz="2800" b="1" kern="0" dirty="0">
                <a:solidFill>
                  <a:prstClr val="white"/>
                </a:solidFill>
                <a:latin typeface="Microsoft YaHei UI" panose="020B0503020204020204" pitchFamily="34" charset="-122"/>
                <a:ea typeface="Microsoft YaHei UI" panose="020B0503020204020204" pitchFamily="34" charset="-122"/>
              </a:rPr>
              <a:t>112</a:t>
            </a:r>
            <a:r>
              <a:rPr kumimoji="0" lang="zh-TW" altLang="en-US" sz="2800" b="1" i="0" u="none" strike="noStrike" kern="0" cap="none" spc="0" normalizeH="0" baseline="0" noProof="0" dirty="0">
                <a:ln>
                  <a:noFill/>
                </a:ln>
                <a:solidFill>
                  <a:prstClr val="white"/>
                </a:solidFill>
                <a:effectLst/>
                <a:uLnTx/>
                <a:uFillTx/>
                <a:latin typeface="Microsoft YaHei UI" panose="020B0503020204020204" pitchFamily="34" charset="-122"/>
                <a:ea typeface="Microsoft YaHei UI" panose="020B0503020204020204" pitchFamily="34" charset="-122"/>
                <a:cs typeface="+mn-cs"/>
              </a:rPr>
              <a:t>年</a:t>
            </a:r>
            <a:r>
              <a:rPr kumimoji="0" lang="en-US" altLang="zh-TW" sz="40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mn-cs"/>
              </a:rPr>
              <a:t>2</a:t>
            </a:r>
            <a:r>
              <a:rPr kumimoji="0" lang="zh-TW" altLang="en-US" sz="40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mn-cs"/>
              </a:rPr>
              <a:t>月</a:t>
            </a:r>
            <a:r>
              <a:rPr kumimoji="0" lang="en-US" altLang="zh-TW" sz="40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mn-cs"/>
              </a:rPr>
              <a:t>1</a:t>
            </a:r>
            <a:r>
              <a:rPr kumimoji="0" lang="zh-TW" altLang="en-US" sz="4000" b="1" i="0" u="none" strike="noStrike" kern="0" cap="none" spc="0" normalizeH="0" baseline="0" noProof="0" dirty="0">
                <a:ln>
                  <a:noFill/>
                </a:ln>
                <a:solidFill>
                  <a:srgbClr val="FF0000"/>
                </a:solidFill>
                <a:effectLst/>
                <a:uLnTx/>
                <a:uFillTx/>
                <a:latin typeface="Microsoft YaHei UI" panose="020B0503020204020204" pitchFamily="34" charset="-122"/>
                <a:ea typeface="Microsoft YaHei UI" panose="020B0503020204020204" pitchFamily="34" charset="-122"/>
                <a:cs typeface="+mn-cs"/>
              </a:rPr>
              <a:t>日</a:t>
            </a:r>
            <a:r>
              <a:rPr kumimoji="0" lang="zh-TW" altLang="en-US" sz="2800" b="1" i="0" u="none" strike="noStrike" kern="0" cap="none" spc="0" normalizeH="0" baseline="0" noProof="0" dirty="0">
                <a:ln>
                  <a:noFill/>
                </a:ln>
                <a:solidFill>
                  <a:prstClr val="white"/>
                </a:solidFill>
                <a:effectLst/>
                <a:uLnTx/>
                <a:uFillTx/>
                <a:latin typeface="Microsoft YaHei UI" panose="020B0503020204020204" pitchFamily="34" charset="-122"/>
                <a:ea typeface="Microsoft YaHei UI" panose="020B0503020204020204" pitchFamily="34" charset="-122"/>
                <a:cs typeface="+mn-cs"/>
              </a:rPr>
              <a:t>啟動開徵</a:t>
            </a:r>
          </a:p>
        </p:txBody>
      </p:sp>
      <p:cxnSp>
        <p:nvCxnSpPr>
          <p:cNvPr id="13" name="直線接點 12">
            <a:extLst>
              <a:ext uri="{FF2B5EF4-FFF2-40B4-BE49-F238E27FC236}">
                <a16:creationId xmlns:a16="http://schemas.microsoft.com/office/drawing/2014/main" xmlns="" id="{013E2D17-5611-F507-3310-E38CBBF593CB}"/>
              </a:ext>
            </a:extLst>
          </p:cNvPr>
          <p:cNvCxnSpPr/>
          <p:nvPr/>
        </p:nvCxnSpPr>
        <p:spPr>
          <a:xfrm>
            <a:off x="4395730" y="3800819"/>
            <a:ext cx="506776"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xmlns="" id="{C5106875-FDB0-CE03-988B-6CEB2EC1A971}"/>
              </a:ext>
            </a:extLst>
          </p:cNvPr>
          <p:cNvCxnSpPr>
            <a:cxnSpLocks/>
          </p:cNvCxnSpPr>
          <p:nvPr/>
        </p:nvCxnSpPr>
        <p:spPr>
          <a:xfrm>
            <a:off x="1379662" y="4834643"/>
            <a:ext cx="34787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xmlns="" id="{89ACBAB8-A282-C66C-F754-6D590049DAED}"/>
              </a:ext>
            </a:extLst>
          </p:cNvPr>
          <p:cNvCxnSpPr>
            <a:cxnSpLocks/>
          </p:cNvCxnSpPr>
          <p:nvPr/>
        </p:nvCxnSpPr>
        <p:spPr>
          <a:xfrm>
            <a:off x="1423766" y="4316776"/>
            <a:ext cx="34787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xmlns="" id="{087E6C83-B250-2AC3-4CAE-40CBC9C278AC}"/>
              </a:ext>
            </a:extLst>
          </p:cNvPr>
          <p:cNvSpPr/>
          <p:nvPr/>
        </p:nvSpPr>
        <p:spPr>
          <a:xfrm>
            <a:off x="1634737" y="4859614"/>
            <a:ext cx="1586429" cy="5847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custDataLst>
      <p:tags r:id="rId1"/>
    </p:custDataLst>
    <p:extLst>
      <p:ext uri="{BB962C8B-B14F-4D97-AF65-F5344CB8AC3E}">
        <p14:creationId xmlns:p14="http://schemas.microsoft.com/office/powerpoint/2010/main" xmlns="" val="28549426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如何取得優惠費率</a:t>
            </a:r>
            <a:r>
              <a:rPr lang="en-US" altLang="zh-TW" sz="3200" b="1" dirty="0">
                <a:latin typeface="微软雅黑" panose="020B0503020204020204" pitchFamily="34" charset="-122"/>
                <a:ea typeface="微软雅黑" panose="020B0503020204020204" pitchFamily="34" charset="-122"/>
              </a:rPr>
              <a:t>?</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aphicFrame>
        <p:nvGraphicFramePr>
          <p:cNvPr id="5" name="資料庫圖表 4">
            <a:extLst>
              <a:ext uri="{FF2B5EF4-FFF2-40B4-BE49-F238E27FC236}">
                <a16:creationId xmlns:a16="http://schemas.microsoft.com/office/drawing/2014/main" xmlns="" id="{1BAA976B-4A92-0E35-AE4F-9B88E81F83A1}"/>
              </a:ext>
            </a:extLst>
          </p:cNvPr>
          <p:cNvGraphicFramePr/>
          <p:nvPr>
            <p:extLst>
              <p:ext uri="{D42A27DB-BD31-4B8C-83A1-F6EECF244321}">
                <p14:modId xmlns:p14="http://schemas.microsoft.com/office/powerpoint/2010/main" xmlns="" val="2550057607"/>
              </p:ext>
            </p:extLst>
          </p:nvPr>
        </p:nvGraphicFramePr>
        <p:xfrm>
          <a:off x="1719673" y="1529787"/>
          <a:ext cx="8136904" cy="440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xmlns="" val="1360420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行業別認定</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14" name="標題 1">
            <a:extLst>
              <a:ext uri="{FF2B5EF4-FFF2-40B4-BE49-F238E27FC236}">
                <a16:creationId xmlns:a16="http://schemas.microsoft.com/office/drawing/2014/main" xmlns="" id="{3B52566C-5B3C-088E-FB80-F74E85A76FCF}"/>
              </a:ext>
            </a:extLst>
          </p:cNvPr>
          <p:cNvSpPr txBox="1">
            <a:spLocks/>
          </p:cNvSpPr>
          <p:nvPr/>
        </p:nvSpPr>
        <p:spPr>
          <a:xfrm>
            <a:off x="617915" y="1316813"/>
            <a:ext cx="8162401" cy="733666"/>
          </a:xfrm>
          <a:prstGeom prst="rect">
            <a:avLst/>
          </a:prstGeom>
        </p:spPr>
        <p:txBody>
          <a:bodyPr vert="horz" lIns="91440" tIns="45720" rIns="91440" bIns="45720" rtlCol="0" anchor="t">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buSzPct val="80000"/>
              <a:defRPr/>
            </a:pPr>
            <a:r>
              <a:rPr kumimoji="1" lang="zh-TW" altLang="en-US" sz="2400" b="1" dirty="0">
                <a:solidFill>
                  <a:srgbClr val="9BBB59">
                    <a:lumMod val="50000"/>
                  </a:srgbClr>
                </a:solidFill>
                <a:latin typeface="Microsoft YaHei" panose="020B0503020204020204" pitchFamily="34" charset="-122"/>
                <a:ea typeface="微软雅黑"/>
              </a:rPr>
              <a:t>依據</a:t>
            </a:r>
            <a:r>
              <a:rPr kumimoji="1" lang="zh-TW" altLang="en-US" sz="5200" b="1" dirty="0">
                <a:solidFill>
                  <a:srgbClr val="9BBB59">
                    <a:lumMod val="50000"/>
                  </a:srgbClr>
                </a:solidFill>
                <a:latin typeface="Microsoft YaHei" panose="020B0503020204020204" pitchFamily="34" charset="-122"/>
                <a:ea typeface="微软雅黑"/>
              </a:rPr>
              <a:t>行政院主計總處</a:t>
            </a:r>
            <a:r>
              <a:rPr kumimoji="1" lang="en-US" altLang="zh-TW" sz="5200" b="1" dirty="0">
                <a:solidFill>
                  <a:srgbClr val="9BBB59">
                    <a:lumMod val="50000"/>
                  </a:srgbClr>
                </a:solidFill>
                <a:latin typeface="Microsoft YaHei" panose="020B0503020204020204" pitchFamily="34" charset="-122"/>
                <a:ea typeface="微软雅黑"/>
              </a:rPr>
              <a:t>-</a:t>
            </a:r>
            <a:r>
              <a:rPr kumimoji="1" lang="zh-TW" altLang="en-US" sz="5200" b="1" dirty="0">
                <a:solidFill>
                  <a:srgbClr val="9BBB59">
                    <a:lumMod val="50000"/>
                  </a:srgbClr>
                </a:solidFill>
                <a:latin typeface="Microsoft YaHei" panose="020B0503020204020204" pitchFamily="34" charset="-122"/>
                <a:ea typeface="微软雅黑"/>
              </a:rPr>
              <a:t>行業統計分類</a:t>
            </a:r>
            <a:endParaRPr kumimoji="1" lang="en-US" altLang="zh-TW" sz="5200" b="1" dirty="0">
              <a:solidFill>
                <a:srgbClr val="9BBB59">
                  <a:lumMod val="50000"/>
                </a:srgbClr>
              </a:solidFill>
              <a:latin typeface="Microsoft YaHei" panose="020B0503020204020204" pitchFamily="34" charset="-122"/>
              <a:ea typeface="微软雅黑"/>
            </a:endParaRPr>
          </a:p>
        </p:txBody>
      </p:sp>
      <p:sp>
        <p:nvSpPr>
          <p:cNvPr id="16" name="立方體 15">
            <a:extLst>
              <a:ext uri="{FF2B5EF4-FFF2-40B4-BE49-F238E27FC236}">
                <a16:creationId xmlns:a16="http://schemas.microsoft.com/office/drawing/2014/main" xmlns="" id="{D7131FE2-CAE6-2CF9-7F42-5C5F2A9806E3}"/>
              </a:ext>
            </a:extLst>
          </p:cNvPr>
          <p:cNvSpPr/>
          <p:nvPr/>
        </p:nvSpPr>
        <p:spPr bwMode="auto">
          <a:xfrm>
            <a:off x="270100" y="2489289"/>
            <a:ext cx="2566451" cy="613132"/>
          </a:xfrm>
          <a:prstGeom prst="cube">
            <a:avLst>
              <a:gd name="adj" fmla="val 11163"/>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kumimoji="1" lang="zh-TW" altLang="en-US" sz="4000" b="1" dirty="0">
                <a:solidFill>
                  <a:prstClr val="white"/>
                </a:solidFill>
                <a:latin typeface="Microsoft YaHei" panose="020B0503020204020204" pitchFamily="34" charset="-122"/>
                <a:ea typeface="微软雅黑"/>
              </a:rPr>
              <a:t>製造業</a:t>
            </a:r>
          </a:p>
        </p:txBody>
      </p:sp>
      <p:sp>
        <p:nvSpPr>
          <p:cNvPr id="17" name="標題 1">
            <a:extLst>
              <a:ext uri="{FF2B5EF4-FFF2-40B4-BE49-F238E27FC236}">
                <a16:creationId xmlns:a16="http://schemas.microsoft.com/office/drawing/2014/main" xmlns="" id="{ED9BF1B0-1D9C-B872-AE33-863A12719071}"/>
              </a:ext>
            </a:extLst>
          </p:cNvPr>
          <p:cNvSpPr txBox="1">
            <a:spLocks/>
          </p:cNvSpPr>
          <p:nvPr/>
        </p:nvSpPr>
        <p:spPr>
          <a:xfrm>
            <a:off x="2981526" y="4302232"/>
            <a:ext cx="3608925" cy="203783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buSzPct val="80000"/>
              <a:defRPr/>
            </a:pPr>
            <a:r>
              <a:rPr kumimoji="1" lang="zh-TW" altLang="en-US" sz="3300" b="1" dirty="0">
                <a:solidFill>
                  <a:srgbClr val="0070C0"/>
                </a:solidFill>
                <a:latin typeface="Microsoft YaHei" panose="020B0503020204020204" pitchFamily="34" charset="-122"/>
                <a:ea typeface="微软雅黑"/>
              </a:rPr>
              <a:t>財政部</a:t>
            </a:r>
            <a:r>
              <a:rPr kumimoji="1" lang="zh-TW" altLang="en-US" sz="3600" b="1" dirty="0">
                <a:solidFill>
                  <a:srgbClr val="002060"/>
                </a:solidFill>
                <a:latin typeface="Microsoft YaHei" panose="020B0503020204020204" pitchFamily="34" charset="-122"/>
                <a:ea typeface="微软雅黑"/>
              </a:rPr>
              <a:t>「稅籍登記資料公示查詢系統資料庫」</a:t>
            </a:r>
            <a:endParaRPr kumimoji="1" lang="en-US" altLang="zh-TW" sz="3600" b="1" dirty="0">
              <a:solidFill>
                <a:srgbClr val="002060"/>
              </a:solidFill>
              <a:latin typeface="Microsoft YaHei" panose="020B0503020204020204" pitchFamily="34" charset="-122"/>
              <a:ea typeface="微软雅黑"/>
            </a:endParaRPr>
          </a:p>
        </p:txBody>
      </p:sp>
      <p:sp>
        <p:nvSpPr>
          <p:cNvPr id="18" name="標題 1">
            <a:extLst>
              <a:ext uri="{FF2B5EF4-FFF2-40B4-BE49-F238E27FC236}">
                <a16:creationId xmlns:a16="http://schemas.microsoft.com/office/drawing/2014/main" xmlns="" id="{663E0261-22D9-0BD4-3D54-4ACAF69A88C5}"/>
              </a:ext>
            </a:extLst>
          </p:cNvPr>
          <p:cNvSpPr txBox="1">
            <a:spLocks/>
          </p:cNvSpPr>
          <p:nvPr/>
        </p:nvSpPr>
        <p:spPr>
          <a:xfrm>
            <a:off x="2903866" y="2234815"/>
            <a:ext cx="3923654" cy="1547604"/>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buSzPct val="80000"/>
              <a:defRPr/>
            </a:pPr>
            <a:r>
              <a:rPr kumimoji="1" lang="zh-TW" altLang="en-US" sz="3200" b="1" dirty="0">
                <a:solidFill>
                  <a:srgbClr val="0070C0"/>
                </a:solidFill>
                <a:latin typeface="Microsoft YaHei" panose="020B0503020204020204" pitchFamily="34" charset="-122"/>
                <a:ea typeface="微软雅黑"/>
              </a:rPr>
              <a:t>經濟部統計處</a:t>
            </a:r>
            <a:endParaRPr kumimoji="1" lang="en-US" altLang="zh-TW" sz="3200" b="1" dirty="0">
              <a:solidFill>
                <a:srgbClr val="0070C0"/>
              </a:solidFill>
              <a:latin typeface="Microsoft YaHei" panose="020B0503020204020204" pitchFamily="34" charset="-122"/>
              <a:ea typeface="微软雅黑"/>
            </a:endParaRPr>
          </a:p>
          <a:p>
            <a:pPr algn="l" fontAlgn="base">
              <a:spcAft>
                <a:spcPct val="0"/>
              </a:spcAft>
              <a:buSzPct val="80000"/>
              <a:defRPr/>
            </a:pPr>
            <a:r>
              <a:rPr kumimoji="1" lang="zh-TW" altLang="en-US" sz="3600" b="1" dirty="0">
                <a:solidFill>
                  <a:srgbClr val="002060"/>
                </a:solidFill>
                <a:latin typeface="Microsoft YaHei" panose="020B0503020204020204" pitchFamily="34" charset="-122"/>
                <a:ea typeface="微软雅黑"/>
              </a:rPr>
              <a:t>「工廠名錄資料庫」</a:t>
            </a:r>
            <a:endParaRPr kumimoji="1" lang="en-US" altLang="zh-TW" sz="3600" b="1" dirty="0">
              <a:solidFill>
                <a:srgbClr val="002060"/>
              </a:solidFill>
              <a:latin typeface="Microsoft YaHei" panose="020B0503020204020204" pitchFamily="34" charset="-122"/>
              <a:ea typeface="微软雅黑"/>
            </a:endParaRPr>
          </a:p>
        </p:txBody>
      </p:sp>
      <p:sp>
        <p:nvSpPr>
          <p:cNvPr id="19" name="立方體 18">
            <a:extLst>
              <a:ext uri="{FF2B5EF4-FFF2-40B4-BE49-F238E27FC236}">
                <a16:creationId xmlns:a16="http://schemas.microsoft.com/office/drawing/2014/main" xmlns="" id="{CAD74692-A4BA-F711-4EC3-96F4DB5320AE}"/>
              </a:ext>
            </a:extLst>
          </p:cNvPr>
          <p:cNvSpPr/>
          <p:nvPr/>
        </p:nvSpPr>
        <p:spPr bwMode="auto">
          <a:xfrm>
            <a:off x="316271" y="4928055"/>
            <a:ext cx="2520280" cy="613132"/>
          </a:xfrm>
          <a:prstGeom prst="cube">
            <a:avLst>
              <a:gd name="adj" fmla="val 1116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sz="4000" b="1" dirty="0">
                <a:solidFill>
                  <a:prstClr val="white"/>
                </a:solidFill>
                <a:latin typeface="Microsoft YaHei" panose="020B0503020204020204" pitchFamily="34" charset="-122"/>
                <a:ea typeface="微软雅黑"/>
              </a:rPr>
              <a:t>非製造業</a:t>
            </a:r>
          </a:p>
        </p:txBody>
      </p:sp>
      <p:pic>
        <p:nvPicPr>
          <p:cNvPr id="20" name="圖片 19">
            <a:extLst>
              <a:ext uri="{FF2B5EF4-FFF2-40B4-BE49-F238E27FC236}">
                <a16:creationId xmlns:a16="http://schemas.microsoft.com/office/drawing/2014/main" xmlns="" id="{062EECB0-A6DD-990A-878B-D270B22666EB}"/>
              </a:ext>
            </a:extLst>
          </p:cNvPr>
          <p:cNvPicPr>
            <a:picLocks noChangeAspect="1"/>
          </p:cNvPicPr>
          <p:nvPr/>
        </p:nvPicPr>
        <p:blipFill>
          <a:blip r:embed="rId4" cstate="print"/>
          <a:stretch>
            <a:fillRect/>
          </a:stretch>
        </p:blipFill>
        <p:spPr>
          <a:xfrm>
            <a:off x="6971341" y="1933122"/>
            <a:ext cx="5107245" cy="2656953"/>
          </a:xfrm>
          <a:prstGeom prst="rect">
            <a:avLst/>
          </a:prstGeom>
          <a:noFill/>
          <a:ln cap="flat">
            <a:noFill/>
          </a:ln>
        </p:spPr>
      </p:pic>
      <p:pic>
        <p:nvPicPr>
          <p:cNvPr id="21" name="圖片 20">
            <a:extLst>
              <a:ext uri="{FF2B5EF4-FFF2-40B4-BE49-F238E27FC236}">
                <a16:creationId xmlns:a16="http://schemas.microsoft.com/office/drawing/2014/main" xmlns="" id="{05B3F05E-0D68-1A54-0A01-54258E931A46}"/>
              </a:ext>
            </a:extLst>
          </p:cNvPr>
          <p:cNvPicPr>
            <a:picLocks noChangeAspect="1"/>
          </p:cNvPicPr>
          <p:nvPr/>
        </p:nvPicPr>
        <p:blipFill>
          <a:blip r:embed="rId5" cstate="print"/>
          <a:stretch>
            <a:fillRect/>
          </a:stretch>
        </p:blipFill>
        <p:spPr>
          <a:xfrm>
            <a:off x="6384321" y="4302232"/>
            <a:ext cx="4791990" cy="2576409"/>
          </a:xfrm>
          <a:prstGeom prst="rect">
            <a:avLst/>
          </a:prstGeom>
        </p:spPr>
      </p:pic>
      <p:sp>
        <p:nvSpPr>
          <p:cNvPr id="22" name="文字方塊 21">
            <a:extLst>
              <a:ext uri="{FF2B5EF4-FFF2-40B4-BE49-F238E27FC236}">
                <a16:creationId xmlns:a16="http://schemas.microsoft.com/office/drawing/2014/main" xmlns="" id="{11F6090A-5350-9FF0-079B-DC85C6535BAE}"/>
              </a:ext>
            </a:extLst>
          </p:cNvPr>
          <p:cNvSpPr txBox="1"/>
          <p:nvPr/>
        </p:nvSpPr>
        <p:spPr>
          <a:xfrm>
            <a:off x="4202997" y="5932258"/>
            <a:ext cx="3786005" cy="81560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100" b="0" i="0" u="none" strike="noStrike" kern="0" cap="none" spc="0" normalizeH="0" baseline="0" noProof="0" dirty="0">
              <a:ln>
                <a:noFill/>
              </a:ln>
              <a:solidFill>
                <a:srgbClr val="000000"/>
              </a:solidFill>
              <a:effectLst/>
              <a:uLnTx/>
              <a:uFillTx/>
              <a:latin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1F487C"/>
                </a:solidFill>
                <a:effectLst/>
                <a:uLnTx/>
                <a:uFillTx/>
              </a:rPr>
              <a:t>•</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營業項目</a:t>
            </a:r>
            <a:r>
              <a:rPr kumimoji="0" lang="en-US" altLang="zh-TW" sz="1200" b="1" i="0" u="none" strike="noStrike" kern="0" cap="none" spc="0" normalizeH="0" baseline="0" noProof="0" dirty="0">
                <a:ln>
                  <a:noFill/>
                </a:ln>
                <a:solidFill>
                  <a:srgbClr val="1F487C"/>
                </a:solidFill>
                <a:effectLst/>
                <a:uLnTx/>
                <a:uFillTx/>
                <a:latin typeface="微軟正黑體" panose="020B0604030504040204" pitchFamily="34" charset="-120"/>
              </a:rPr>
              <a:t>2</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個以上時，以由</a:t>
            </a:r>
            <a:r>
              <a:rPr kumimoji="0" lang="zh-TW" altLang="en-US"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上方數來第</a:t>
            </a:r>
            <a:r>
              <a:rPr kumimoji="0" lang="en-US" altLang="zh-TW"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1</a:t>
            </a:r>
            <a:r>
              <a:rPr kumimoji="0" lang="zh-TW" altLang="en-US"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個營業項目</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為主要行業別</a:t>
            </a:r>
            <a:endParaRPr kumimoji="0" lang="zh-TW" altLang="en-US" sz="1200" b="0" i="0" u="none" strike="noStrike" kern="0" cap="none" spc="0" normalizeH="0" baseline="0" noProof="0" dirty="0">
              <a:ln>
                <a:noFill/>
              </a:ln>
              <a:solidFill>
                <a:srgbClr val="1F487C"/>
              </a:solidFill>
              <a:effectLst/>
              <a:uLnTx/>
              <a:uFillTx/>
              <a:latin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1200" b="0" i="0" u="none" strike="noStrike" kern="0" cap="none" spc="0" normalizeH="0" baseline="0" noProof="0" dirty="0">
                <a:ln>
                  <a:noFill/>
                </a:ln>
                <a:solidFill>
                  <a:srgbClr val="1F487C"/>
                </a:solidFill>
                <a:effectLst/>
                <a:uLnTx/>
                <a:uFillTx/>
              </a:rPr>
              <a:t>•</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六碼數字的</a:t>
            </a:r>
            <a:r>
              <a:rPr kumimoji="0" lang="zh-TW" altLang="en-US"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前四碼</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，即為此家公司的行業別四位碼</a:t>
            </a:r>
            <a:endParaRPr kumimoji="0" lang="zh-TW" altLang="en-US" sz="1200" b="0" i="0" u="none" strike="noStrike" kern="0" cap="none" spc="0" normalizeH="0" baseline="0" noProof="0" dirty="0">
              <a:ln>
                <a:noFill/>
              </a:ln>
              <a:solidFill>
                <a:srgbClr val="1F487C"/>
              </a:solidFill>
              <a:effectLst/>
              <a:uLnTx/>
              <a:uFillTx/>
              <a:latin typeface="微軟正黑體" panose="020B0604030504040204" pitchFamily="34" charset="-120"/>
            </a:endParaRPr>
          </a:p>
        </p:txBody>
      </p:sp>
      <p:sp>
        <p:nvSpPr>
          <p:cNvPr id="23" name="文字方塊 22">
            <a:extLst>
              <a:ext uri="{FF2B5EF4-FFF2-40B4-BE49-F238E27FC236}">
                <a16:creationId xmlns:a16="http://schemas.microsoft.com/office/drawing/2014/main" xmlns="" id="{88FC17A4-524B-05A2-03A6-C0E3FE708D77}"/>
              </a:ext>
            </a:extLst>
          </p:cNvPr>
          <p:cNvSpPr txBox="1"/>
          <p:nvPr/>
        </p:nvSpPr>
        <p:spPr>
          <a:xfrm>
            <a:off x="8405995" y="3261598"/>
            <a:ext cx="1588905" cy="44627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100" b="0" i="0" u="none" strike="noStrike" kern="0" cap="none" spc="0" normalizeH="0" baseline="0" noProof="0" dirty="0">
              <a:ln>
                <a:noFill/>
              </a:ln>
              <a:solidFill>
                <a:srgbClr val="000000"/>
              </a:solidFill>
              <a:effectLst/>
              <a:uLnTx/>
              <a:uFillTx/>
              <a:latin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1F487C"/>
                </a:solidFill>
                <a:effectLst/>
                <a:uLnTx/>
                <a:uFillTx/>
              </a:rPr>
              <a:t>行業別代碼</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a:t>
            </a:r>
            <a:r>
              <a:rPr kumimoji="0" lang="en-US" altLang="zh-TW"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2630</a:t>
            </a:r>
            <a:endParaRPr kumimoji="0" lang="zh-TW" altLang="en-US" sz="1200" b="0" i="0" u="none" strike="noStrike" kern="0" cap="none" spc="0" normalizeH="0" baseline="0" noProof="0" dirty="0">
              <a:ln>
                <a:noFill/>
              </a:ln>
              <a:solidFill>
                <a:srgbClr val="1F487C"/>
              </a:solidFill>
              <a:effectLst/>
              <a:uLnTx/>
              <a:uFillTx/>
              <a:latin typeface="微軟正黑體" panose="020B0604030504040204" pitchFamily="34" charset="-120"/>
            </a:endParaRPr>
          </a:p>
        </p:txBody>
      </p:sp>
      <p:sp>
        <p:nvSpPr>
          <p:cNvPr id="24" name="文字方塊 23">
            <a:extLst>
              <a:ext uri="{FF2B5EF4-FFF2-40B4-BE49-F238E27FC236}">
                <a16:creationId xmlns:a16="http://schemas.microsoft.com/office/drawing/2014/main" xmlns="" id="{91B280AB-99A6-0FD1-18F1-C1DC05378481}"/>
              </a:ext>
            </a:extLst>
          </p:cNvPr>
          <p:cNvSpPr txBox="1"/>
          <p:nvPr/>
        </p:nvSpPr>
        <p:spPr>
          <a:xfrm>
            <a:off x="9960762" y="6118000"/>
            <a:ext cx="1588905" cy="44627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100" b="0" i="0" u="none" strike="noStrike" kern="0" cap="none" spc="0" normalizeH="0" baseline="0" noProof="0" dirty="0">
              <a:ln>
                <a:noFill/>
              </a:ln>
              <a:solidFill>
                <a:srgbClr val="000000"/>
              </a:solidFill>
              <a:effectLst/>
              <a:uLnTx/>
              <a:uFillTx/>
              <a:latin typeface="微軟正黑體" panose="020B0604030504040204" pitchFamily="34" charset="-12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0" normalizeH="0" baseline="0" noProof="0" dirty="0">
                <a:ln>
                  <a:noFill/>
                </a:ln>
                <a:solidFill>
                  <a:srgbClr val="1F487C"/>
                </a:solidFill>
                <a:effectLst/>
                <a:uLnTx/>
                <a:uFillTx/>
              </a:rPr>
              <a:t>行業別代碼</a:t>
            </a:r>
            <a:r>
              <a:rPr kumimoji="0" lang="zh-TW" altLang="en-US" sz="1200" b="1" i="0" u="none" strike="noStrike" kern="0" cap="none" spc="0" normalizeH="0" baseline="0" noProof="0" dirty="0">
                <a:ln>
                  <a:noFill/>
                </a:ln>
                <a:solidFill>
                  <a:srgbClr val="1F487C"/>
                </a:solidFill>
                <a:effectLst/>
                <a:uLnTx/>
                <a:uFillTx/>
                <a:latin typeface="微軟正黑體" panose="020B0604030504040204" pitchFamily="34" charset="-120"/>
              </a:rPr>
              <a:t>：</a:t>
            </a:r>
            <a:r>
              <a:rPr kumimoji="0" lang="en-US" altLang="zh-TW" sz="12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6691</a:t>
            </a:r>
            <a:endParaRPr kumimoji="0" lang="zh-TW" altLang="en-US" sz="1200" b="0" i="0" u="none" strike="noStrike" kern="0" cap="none" spc="0" normalizeH="0" baseline="0" noProof="0" dirty="0">
              <a:ln>
                <a:noFill/>
              </a:ln>
              <a:solidFill>
                <a:srgbClr val="1F487C"/>
              </a:solidFill>
              <a:effectLst/>
              <a:uLnTx/>
              <a:uFillTx/>
              <a:latin typeface="微軟正黑體" panose="020B0604030504040204" pitchFamily="34" charset="-120"/>
            </a:endParaRPr>
          </a:p>
        </p:txBody>
      </p:sp>
    </p:spTree>
    <p:custDataLst>
      <p:tags r:id="rId1"/>
    </p:custDataLst>
    <p:extLst>
      <p:ext uri="{BB962C8B-B14F-4D97-AF65-F5344CB8AC3E}">
        <p14:creationId xmlns:p14="http://schemas.microsoft.com/office/powerpoint/2010/main" xmlns="" val="22232448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用水回收率行業基準區間</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3" name="圖片 2">
            <a:extLst>
              <a:ext uri="{FF2B5EF4-FFF2-40B4-BE49-F238E27FC236}">
                <a16:creationId xmlns:a16="http://schemas.microsoft.com/office/drawing/2014/main" xmlns="" id="{F9DBAC08-1418-17CA-1028-74CA3E2941D5}"/>
              </a:ext>
            </a:extLst>
          </p:cNvPr>
          <p:cNvPicPr>
            <a:picLocks noChangeAspect="1"/>
          </p:cNvPicPr>
          <p:nvPr/>
        </p:nvPicPr>
        <p:blipFill>
          <a:blip r:embed="rId4"/>
          <a:stretch>
            <a:fillRect/>
          </a:stretch>
        </p:blipFill>
        <p:spPr>
          <a:xfrm>
            <a:off x="125065" y="1659686"/>
            <a:ext cx="6190026" cy="4734764"/>
          </a:xfrm>
          <a:prstGeom prst="rect">
            <a:avLst/>
          </a:prstGeom>
        </p:spPr>
      </p:pic>
      <p:sp>
        <p:nvSpPr>
          <p:cNvPr id="4" name="立方體 3">
            <a:extLst>
              <a:ext uri="{FF2B5EF4-FFF2-40B4-BE49-F238E27FC236}">
                <a16:creationId xmlns:a16="http://schemas.microsoft.com/office/drawing/2014/main" xmlns="" id="{00C03161-DA01-14BE-FC02-E16423A84B9A}"/>
              </a:ext>
            </a:extLst>
          </p:cNvPr>
          <p:cNvSpPr/>
          <p:nvPr/>
        </p:nvSpPr>
        <p:spPr bwMode="auto">
          <a:xfrm>
            <a:off x="2028409" y="935640"/>
            <a:ext cx="2566451" cy="613132"/>
          </a:xfrm>
          <a:prstGeom prst="cube">
            <a:avLst>
              <a:gd name="adj" fmla="val 11163"/>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defRPr/>
            </a:pPr>
            <a:r>
              <a:rPr kumimoji="1" lang="zh-TW" altLang="en-US" sz="4000" b="1" dirty="0">
                <a:solidFill>
                  <a:prstClr val="white"/>
                </a:solidFill>
                <a:latin typeface="Microsoft YaHei" panose="020B0503020204020204" pitchFamily="34" charset="-122"/>
                <a:ea typeface="微软雅黑"/>
              </a:rPr>
              <a:t>製造業</a:t>
            </a:r>
          </a:p>
        </p:txBody>
      </p:sp>
      <p:sp>
        <p:nvSpPr>
          <p:cNvPr id="6" name="立方體 5">
            <a:extLst>
              <a:ext uri="{FF2B5EF4-FFF2-40B4-BE49-F238E27FC236}">
                <a16:creationId xmlns:a16="http://schemas.microsoft.com/office/drawing/2014/main" xmlns="" id="{CC337FA7-39B9-59EA-7751-B569D4BDB02C}"/>
              </a:ext>
            </a:extLst>
          </p:cNvPr>
          <p:cNvSpPr/>
          <p:nvPr/>
        </p:nvSpPr>
        <p:spPr bwMode="auto">
          <a:xfrm>
            <a:off x="8074953" y="934101"/>
            <a:ext cx="2520280" cy="613132"/>
          </a:xfrm>
          <a:prstGeom prst="cube">
            <a:avLst>
              <a:gd name="adj" fmla="val 11163"/>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zh-TW" altLang="en-US" sz="4000" b="1" dirty="0">
                <a:solidFill>
                  <a:prstClr val="white"/>
                </a:solidFill>
                <a:latin typeface="Microsoft YaHei" panose="020B0503020204020204" pitchFamily="34" charset="-122"/>
                <a:ea typeface="微软雅黑"/>
              </a:rPr>
              <a:t>非製造業</a:t>
            </a:r>
          </a:p>
        </p:txBody>
      </p:sp>
      <p:pic>
        <p:nvPicPr>
          <p:cNvPr id="7" name="圖片 6">
            <a:extLst>
              <a:ext uri="{FF2B5EF4-FFF2-40B4-BE49-F238E27FC236}">
                <a16:creationId xmlns:a16="http://schemas.microsoft.com/office/drawing/2014/main" xmlns="" id="{9538F4F9-5788-7A8C-4320-E9FB01BEE493}"/>
              </a:ext>
            </a:extLst>
          </p:cNvPr>
          <p:cNvPicPr>
            <a:picLocks noChangeAspect="1"/>
          </p:cNvPicPr>
          <p:nvPr/>
        </p:nvPicPr>
        <p:blipFill>
          <a:blip r:embed="rId5"/>
          <a:stretch>
            <a:fillRect/>
          </a:stretch>
        </p:blipFill>
        <p:spPr>
          <a:xfrm>
            <a:off x="6364770" y="1675609"/>
            <a:ext cx="5713816" cy="3969542"/>
          </a:xfrm>
          <a:prstGeom prst="rect">
            <a:avLst/>
          </a:prstGeom>
        </p:spPr>
      </p:pic>
    </p:spTree>
    <p:custDataLst>
      <p:tags r:id="rId1"/>
    </p:custDataLst>
    <p:extLst>
      <p:ext uri="{BB962C8B-B14F-4D97-AF65-F5344CB8AC3E}">
        <p14:creationId xmlns:p14="http://schemas.microsoft.com/office/powerpoint/2010/main" xmlns="" val="13003450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如何提出符合回收率證明</a:t>
            </a:r>
            <a:r>
              <a:rPr lang="en-US" altLang="zh-TW" sz="3200" b="1" dirty="0">
                <a:latin typeface="微软雅黑" panose="020B0503020204020204" pitchFamily="34" charset="-122"/>
                <a:ea typeface="微软雅黑" panose="020B0503020204020204" pitchFamily="34" charset="-122"/>
              </a:rPr>
              <a:t>?</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8" name="圖片 7">
            <a:extLst>
              <a:ext uri="{FF2B5EF4-FFF2-40B4-BE49-F238E27FC236}">
                <a16:creationId xmlns:a16="http://schemas.microsoft.com/office/drawing/2014/main" xmlns="" id="{BD892227-8C16-D025-66D8-7CE41FD50A3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411" y="1105495"/>
            <a:ext cx="3640450" cy="2616081"/>
          </a:xfrm>
          <a:prstGeom prst="rect">
            <a:avLst/>
          </a:prstGeom>
        </p:spPr>
      </p:pic>
      <p:sp>
        <p:nvSpPr>
          <p:cNvPr id="13" name="文字方塊 12">
            <a:extLst>
              <a:ext uri="{FF2B5EF4-FFF2-40B4-BE49-F238E27FC236}">
                <a16:creationId xmlns:a16="http://schemas.microsoft.com/office/drawing/2014/main" xmlns="" id="{F13FD0C4-A9DE-1753-64D6-01D881B2665C}"/>
              </a:ext>
            </a:extLst>
          </p:cNvPr>
          <p:cNvSpPr txBox="1"/>
          <p:nvPr/>
        </p:nvSpPr>
        <p:spPr>
          <a:xfrm>
            <a:off x="-25807" y="4028956"/>
            <a:ext cx="4752665" cy="1723549"/>
          </a:xfrm>
          <a:prstGeom prst="rect">
            <a:avLst/>
          </a:prstGeom>
          <a:noFill/>
        </p:spPr>
        <p:txBody>
          <a:bodyPr wrap="square" rtlCol="0">
            <a:spAutoFit/>
          </a:bodyPr>
          <a:lstStyle/>
          <a:p>
            <a:pPr marL="571500" indent="-571500">
              <a:spcBef>
                <a:spcPts val="600"/>
              </a:spcBef>
              <a:spcAft>
                <a:spcPts val="600"/>
              </a:spcAft>
              <a:buFont typeface="Wingdings" panose="05000000000000000000" pitchFamily="2" charset="2"/>
              <a:buChar char="Ø"/>
            </a:pPr>
            <a:r>
              <a:rPr lang="zh-TW" altLang="en-US" sz="3200" b="1" dirty="0">
                <a:gradFill flip="none" rotWithShape="1">
                  <a:gsLst>
                    <a:gs pos="0">
                      <a:srgbClr val="04B5EC"/>
                    </a:gs>
                    <a:gs pos="100000">
                      <a:srgbClr val="00C88A"/>
                    </a:gs>
                  </a:gsLst>
                  <a:lin ang="0" scaled="1"/>
                  <a:tileRect/>
                </a:gradFill>
                <a:latin typeface="+mj-lt"/>
                <a:ea typeface="微软雅黑" pitchFamily="34" charset="-122"/>
              </a:rPr>
              <a:t>最新公告之查驗機構共</a:t>
            </a:r>
            <a:r>
              <a:rPr lang="en-US" altLang="zh-TW" sz="3200" b="1" dirty="0">
                <a:gradFill flip="none" rotWithShape="1">
                  <a:gsLst>
                    <a:gs pos="0">
                      <a:srgbClr val="04B5EC"/>
                    </a:gs>
                    <a:gs pos="100000">
                      <a:srgbClr val="00C88A"/>
                    </a:gs>
                  </a:gsLst>
                  <a:lin ang="0" scaled="1"/>
                  <a:tileRect/>
                </a:gradFill>
                <a:latin typeface="+mj-lt"/>
                <a:ea typeface="微软雅黑" pitchFamily="34" charset="-122"/>
              </a:rPr>
              <a:t>17</a:t>
            </a:r>
            <a:r>
              <a:rPr lang="zh-TW" altLang="en-US" sz="3200" b="1" dirty="0">
                <a:gradFill flip="none" rotWithShape="1">
                  <a:gsLst>
                    <a:gs pos="0">
                      <a:srgbClr val="04B5EC"/>
                    </a:gs>
                    <a:gs pos="100000">
                      <a:srgbClr val="00C88A"/>
                    </a:gs>
                  </a:gsLst>
                  <a:lin ang="0" scaled="1"/>
                  <a:tileRect/>
                </a:gradFill>
                <a:latin typeface="+mj-lt"/>
                <a:ea typeface="微软雅黑" pitchFamily="34" charset="-122"/>
              </a:rPr>
              <a:t>家</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a:p>
            <a:pPr marL="571500" indent="-571500">
              <a:spcBef>
                <a:spcPts val="600"/>
              </a:spcBef>
              <a:spcAft>
                <a:spcPts val="600"/>
              </a:spcAft>
              <a:buFont typeface="Wingdings" panose="05000000000000000000" pitchFamily="2" charset="2"/>
              <a:buChar char="Ø"/>
            </a:pPr>
            <a:endParaRPr lang="zh-TW" altLang="en-US" sz="3200" b="1" dirty="0">
              <a:gradFill flip="none" rotWithShape="1">
                <a:gsLst>
                  <a:gs pos="0">
                    <a:srgbClr val="04B5EC"/>
                  </a:gs>
                  <a:gs pos="100000">
                    <a:srgbClr val="00C88A"/>
                  </a:gs>
                </a:gsLst>
                <a:lin ang="0" scaled="1"/>
                <a:tileRect/>
              </a:gradFill>
              <a:latin typeface="+mj-lt"/>
              <a:ea typeface="微软雅黑" pitchFamily="34" charset="-122"/>
            </a:endParaRPr>
          </a:p>
        </p:txBody>
      </p:sp>
      <p:pic>
        <p:nvPicPr>
          <p:cNvPr id="4" name="圖片 3" descr="一張含有 文字, 螢幕擷取畫面, 字型, 收據 的圖片&#10;&#10;自動產生的描述">
            <a:extLst>
              <a:ext uri="{FF2B5EF4-FFF2-40B4-BE49-F238E27FC236}">
                <a16:creationId xmlns:a16="http://schemas.microsoft.com/office/drawing/2014/main" xmlns="" id="{E765A7D4-F985-35B8-C6C7-D504186F965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91531" y="0"/>
            <a:ext cx="6361058" cy="6858000"/>
          </a:xfrm>
          <a:prstGeom prst="rect">
            <a:avLst/>
          </a:prstGeom>
        </p:spPr>
      </p:pic>
    </p:spTree>
    <p:custDataLst>
      <p:tags r:id="rId1"/>
    </p:custDataLst>
    <p:extLst>
      <p:ext uri="{BB962C8B-B14F-4D97-AF65-F5344CB8AC3E}">
        <p14:creationId xmlns:p14="http://schemas.microsoft.com/office/powerpoint/2010/main" xmlns="" val="2694528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xmlns="" id="{FD9665D3-45C6-287A-8552-4C8EF44BEDC3}"/>
              </a:ext>
            </a:extLst>
          </p:cNvPr>
          <p:cNvSpPr>
            <a:spLocks noGrp="1"/>
          </p:cNvSpPr>
          <p:nvPr>
            <p:ph type="title"/>
          </p:nvPr>
        </p:nvSpPr>
        <p:spPr/>
        <p:txBody>
          <a:bodyPr/>
          <a:lstStyle/>
          <a:p>
            <a:r>
              <a:rPr lang="zh-TW" altLang="en-US" b="1" dirty="0">
                <a:solidFill>
                  <a:prstClr val="black">
                    <a:lumMod val="75000"/>
                    <a:lumOff val="25000"/>
                  </a:prstClr>
                </a:solidFill>
                <a:latin typeface="Arial"/>
                <a:ea typeface="微软雅黑"/>
                <a:cs typeface="+mn-cs"/>
              </a:rPr>
              <a:t>個人簡歷</a:t>
            </a:r>
            <a:endParaRPr lang="zh-TW" altLang="en-US" dirty="0"/>
          </a:p>
        </p:txBody>
      </p:sp>
      <p:sp>
        <p:nvSpPr>
          <p:cNvPr id="12" name="Slide Number Placeholder 5">
            <a:extLst>
              <a:ext uri="{FF2B5EF4-FFF2-40B4-BE49-F238E27FC236}">
                <a16:creationId xmlns:a16="http://schemas.microsoft.com/office/drawing/2014/main" xmlns="" id="{F1EECB03-6F07-020B-3806-D6F0F29D9F92}"/>
              </a:ext>
            </a:extLst>
          </p:cNvPr>
          <p:cNvSpPr>
            <a:spLocks noGrp="1"/>
          </p:cNvSpPr>
          <p:nvPr>
            <p:ph type="sldNum" sz="quarter" idx="12"/>
          </p:nvPr>
        </p:nvSpPr>
        <p:spPr>
          <a:xfrm>
            <a:off x="9296400" y="6351245"/>
            <a:ext cx="2743200" cy="365125"/>
          </a:xfrm>
        </p:spPr>
        <p:txBody>
          <a:bodyPr/>
          <a:lstStyle/>
          <a:p>
            <a:fld id="{C6BE8286-2D98-4E8A-BD88-248E98F25119}" type="slidenum">
              <a:rPr lang="en-US" smtClean="0"/>
              <a:pPr/>
              <a:t>1</a:t>
            </a:fld>
            <a:endParaRPr lang="en-US" dirty="0"/>
          </a:p>
        </p:txBody>
      </p:sp>
      <p:sp>
        <p:nvSpPr>
          <p:cNvPr id="2" name="內容版面配置區 2">
            <a:extLst>
              <a:ext uri="{FF2B5EF4-FFF2-40B4-BE49-F238E27FC236}">
                <a16:creationId xmlns:a16="http://schemas.microsoft.com/office/drawing/2014/main" xmlns="" id="{1C9B9EBB-A2B7-6A8F-E27B-0159200FDD64}"/>
              </a:ext>
            </a:extLst>
          </p:cNvPr>
          <p:cNvSpPr txBox="1">
            <a:spLocks/>
          </p:cNvSpPr>
          <p:nvPr/>
        </p:nvSpPr>
        <p:spPr>
          <a:xfrm>
            <a:off x="878312" y="964790"/>
            <a:ext cx="8229600" cy="60508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zh-TW" altLang="en-US" sz="2000" dirty="0">
                <a:latin typeface="微軟正黑體" panose="020B0604030504040204" pitchFamily="34" charset="-120"/>
                <a:ea typeface="微軟正黑體" panose="020B0604030504040204" pitchFamily="34" charset="-120"/>
              </a:rPr>
              <a:t>現職：</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en-US" sz="2000" dirty="0">
                <a:latin typeface="微軟正黑體" panose="020B0604030504040204" pitchFamily="34" charset="-120"/>
                <a:ea typeface="微軟正黑體" panose="020B0604030504040204" pitchFamily="34" charset="-120"/>
              </a:rPr>
              <a:t>財團法人環境與發展基金會 </a:t>
            </a:r>
            <a:r>
              <a:rPr lang="zh-TW" altLang="zh-TW" sz="2000" dirty="0">
                <a:latin typeface="微軟正黑體" panose="020B0604030504040204" pitchFamily="34" charset="-120"/>
                <a:ea typeface="微軟正黑體" panose="020B0604030504040204" pitchFamily="34" charset="-120"/>
              </a:rPr>
              <a:t>總經理</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(2023.09</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zh-TW" sz="2000" dirty="0">
                <a:latin typeface="微軟正黑體" panose="020B0604030504040204" pitchFamily="34" charset="-120"/>
                <a:ea typeface="微軟正黑體" panose="020B0604030504040204" pitchFamily="34" charset="-120"/>
              </a:rPr>
              <a:t>台灣水務產業發展協會</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理事</a:t>
            </a:r>
            <a:r>
              <a:rPr lang="zh-TW" altLang="en-US" sz="2000" dirty="0">
                <a:latin typeface="微軟正黑體" panose="020B0604030504040204" pitchFamily="34" charset="-120"/>
                <a:ea typeface="微軟正黑體" panose="020B0604030504040204" pitchFamily="34" charset="-120"/>
              </a:rPr>
              <a:t>兼副祕書長</a:t>
            </a:r>
            <a:r>
              <a:rPr lang="en-US" altLang="zh-TW" sz="2000" dirty="0">
                <a:latin typeface="微軟正黑體" panose="020B0604030504040204" pitchFamily="34" charset="-120"/>
                <a:ea typeface="微軟正黑體" panose="020B0604030504040204" pitchFamily="34" charset="-120"/>
              </a:rPr>
              <a:t>   (2022.12</a:t>
            </a:r>
            <a:r>
              <a:rPr lang="zh-TW"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0" indent="0">
              <a:spcBef>
                <a:spcPts val="1200"/>
              </a:spcBef>
              <a:spcAft>
                <a:spcPts val="1200"/>
              </a:spcAft>
              <a:buNone/>
            </a:pPr>
            <a:r>
              <a:rPr lang="zh-TW" altLang="en-US" sz="2000" dirty="0">
                <a:latin typeface="微軟正黑體" panose="020B0604030504040204" pitchFamily="34" charset="-120"/>
                <a:ea typeface="微軟正黑體" panose="020B0604030504040204" pitchFamily="34" charset="-120"/>
              </a:rPr>
              <a:t>經歷：</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zh-TW" sz="2000" dirty="0">
                <a:latin typeface="微軟正黑體" panose="020B0604030504040204" pitchFamily="34" charset="-120"/>
                <a:ea typeface="微軟正黑體" panose="020B0604030504040204" pitchFamily="34" charset="-120"/>
              </a:rPr>
              <a:t>定楙環保顧問股份有限公司 總經理</a:t>
            </a:r>
            <a:r>
              <a:rPr lang="en-US" altLang="zh-TW" sz="2000" dirty="0">
                <a:latin typeface="微軟正黑體" panose="020B0604030504040204" pitchFamily="34" charset="-120"/>
                <a:ea typeface="微軟正黑體" panose="020B0604030504040204" pitchFamily="34" charset="-120"/>
              </a:rPr>
              <a:t>         </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(2023.08</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2024.09)</a:t>
            </a:r>
          </a:p>
          <a:p>
            <a:pPr marL="754063" lvl="1" indent="-354013"/>
            <a:r>
              <a:rPr lang="zh-TW" altLang="en-US" sz="2000" dirty="0">
                <a:latin typeface="微軟正黑體" panose="020B0604030504040204" pitchFamily="34" charset="-120"/>
                <a:ea typeface="微軟正黑體" panose="020B0604030504040204" pitchFamily="34" charset="-120"/>
              </a:rPr>
              <a:t>財團法人環境與發展基金會   研究員、經理、技術總監、協理、資深經理                                                 （</a:t>
            </a:r>
            <a:r>
              <a:rPr lang="en-US" altLang="zh-TW" sz="2000" dirty="0">
                <a:latin typeface="微軟正黑體" panose="020B0604030504040204" pitchFamily="34" charset="-120"/>
                <a:ea typeface="微軟正黑體" panose="020B0604030504040204" pitchFamily="34" charset="-120"/>
              </a:rPr>
              <a:t>2010.07</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2023.07</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754063" lvl="1" indent="-354013"/>
            <a:r>
              <a:rPr lang="zh-TW" altLang="zh-TW" sz="2000" dirty="0">
                <a:latin typeface="微軟正黑體" panose="020B0604030504040204" pitchFamily="34" charset="-120"/>
                <a:ea typeface="微軟正黑體" panose="020B0604030504040204" pitchFamily="34" charset="-120"/>
              </a:rPr>
              <a:t>經濟部水利署 </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節水績優單位評審委員</a:t>
            </a:r>
            <a:r>
              <a:rPr lang="en-US" altLang="zh-TW" sz="2000" dirty="0">
                <a:latin typeface="微軟正黑體" panose="020B0604030504040204" pitchFamily="34" charset="-120"/>
                <a:ea typeface="微軟正黑體" panose="020B0604030504040204" pitchFamily="34" charset="-120"/>
              </a:rPr>
              <a:t>      (2020.06</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zh-TW" sz="2000" dirty="0">
                <a:latin typeface="微軟正黑體" panose="020B0604030504040204" pitchFamily="34" charset="-120"/>
                <a:ea typeface="微軟正黑體" panose="020B0604030504040204" pitchFamily="34" charset="-120"/>
              </a:rPr>
              <a:t>經濟部水利署</a:t>
            </a:r>
            <a:r>
              <a:rPr lang="en-US" altLang="zh-TW" sz="2000" dirty="0">
                <a:latin typeface="微軟正黑體" panose="020B0604030504040204" pitchFamily="34" charset="-120"/>
                <a:ea typeface="微軟正黑體" panose="020B0604030504040204" pitchFamily="34" charset="-120"/>
              </a:rPr>
              <a:t>  </a:t>
            </a:r>
            <a:r>
              <a:rPr lang="zh-TW" altLang="zh-TW" sz="2000" dirty="0">
                <a:latin typeface="微軟正黑體" panose="020B0604030504040204" pitchFamily="34" charset="-120"/>
                <a:ea typeface="微軟正黑體" panose="020B0604030504040204" pitchFamily="34" charset="-120"/>
              </a:rPr>
              <a:t>用水計畫書審查委員</a:t>
            </a:r>
            <a:r>
              <a:rPr lang="en-US" altLang="zh-TW" sz="2000" dirty="0">
                <a:latin typeface="微軟正黑體" panose="020B0604030504040204" pitchFamily="34" charset="-120"/>
                <a:ea typeface="微軟正黑體" panose="020B0604030504040204" pitchFamily="34" charset="-120"/>
              </a:rPr>
              <a:t>          (2019.03</a:t>
            </a:r>
            <a:r>
              <a:rPr lang="zh-TW" altLang="zh-TW"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en-US" sz="2000" dirty="0">
                <a:latin typeface="微軟正黑體" panose="020B0604030504040204" pitchFamily="34" charset="-120"/>
                <a:ea typeface="微軟正黑體" panose="020B0604030504040204" pitchFamily="34" charset="-120"/>
              </a:rPr>
              <a:t>行政院環保署  </a:t>
            </a:r>
            <a:r>
              <a:rPr lang="zh-TW" altLang="zh-TW" sz="2000" dirty="0">
                <a:latin typeface="微軟正黑體" panose="020B0604030504040204" pitchFamily="34" charset="-120"/>
                <a:ea typeface="微軟正黑體" panose="020B0604030504040204" pitchFamily="34" charset="-120"/>
              </a:rPr>
              <a:t>水污染防治費率審議委員</a:t>
            </a:r>
            <a:r>
              <a:rPr lang="zh-TW" altLang="en-US" sz="2000" dirty="0">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(2021.01</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2022.12)</a:t>
            </a:r>
          </a:p>
          <a:p>
            <a:pPr marL="754063" lvl="1" indent="-354013"/>
            <a:r>
              <a:rPr lang="zh-TW" altLang="en-US" sz="2000" dirty="0">
                <a:latin typeface="微軟正黑體" panose="020B0604030504040204" pitchFamily="34" charset="-120"/>
                <a:ea typeface="微軟正黑體" panose="020B0604030504040204" pitchFamily="34" charset="-120"/>
              </a:rPr>
              <a:t>新竹科學園區  節水技術輔導委員              </a:t>
            </a:r>
            <a:r>
              <a:rPr lang="en-US" altLang="zh-TW" sz="2000" dirty="0">
                <a:latin typeface="微軟正黑體" panose="020B0604030504040204" pitchFamily="34" charset="-120"/>
                <a:ea typeface="微軟正黑體" panose="020B0604030504040204" pitchFamily="34" charset="-120"/>
              </a:rPr>
              <a:t>(2016.05</a:t>
            </a:r>
            <a:r>
              <a:rPr lang="zh-TW"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迄今</a:t>
            </a:r>
            <a:r>
              <a:rPr lang="en-US" altLang="zh-TW" sz="2000" dirty="0">
                <a:latin typeface="微軟正黑體" panose="020B0604030504040204" pitchFamily="34" charset="-120"/>
                <a:ea typeface="微軟正黑體" panose="020B0604030504040204" pitchFamily="34" charset="-120"/>
              </a:rPr>
              <a:t>)</a:t>
            </a:r>
          </a:p>
          <a:p>
            <a:pPr marL="754063" lvl="1" indent="-354013"/>
            <a:r>
              <a:rPr lang="zh-TW" altLang="en-US" sz="2000" dirty="0">
                <a:latin typeface="微軟正黑體" panose="020B0604030504040204" pitchFamily="34" charset="-120"/>
                <a:ea typeface="微軟正黑體" panose="020B0604030504040204" pitchFamily="34" charset="-120"/>
              </a:rPr>
              <a:t>元培醫事科大  環衛系兼任助理教授          </a:t>
            </a:r>
            <a:r>
              <a:rPr lang="en-US" altLang="zh-TW" sz="2000" dirty="0">
                <a:latin typeface="微軟正黑體" panose="020B0604030504040204" pitchFamily="34" charset="-120"/>
                <a:ea typeface="微軟正黑體" panose="020B0604030504040204" pitchFamily="34" charset="-120"/>
              </a:rPr>
              <a:t>(2016.02</a:t>
            </a:r>
            <a:r>
              <a:rPr lang="zh-TW" altLang="zh-TW"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2021.07)</a:t>
            </a:r>
          </a:p>
          <a:p>
            <a:pPr marL="400050" lvl="1" indent="0">
              <a:buNone/>
            </a:pP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zh-TW" altLang="en-US" sz="2000" dirty="0">
                <a:latin typeface="微軟正黑體" panose="020B0604030504040204" pitchFamily="34" charset="-120"/>
                <a:ea typeface="微軟正黑體" panose="020B0604030504040204" pitchFamily="34" charset="-120"/>
              </a:rPr>
              <a:t>專長：水處理及回收再利用、資源循環技術、用水回收率盤查輔導、溫</a:t>
            </a: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zh-TW" altLang="en-US" sz="2000" dirty="0">
                <a:latin typeface="微軟正黑體" panose="020B0604030504040204" pitchFamily="34" charset="-120"/>
                <a:ea typeface="微軟正黑體" panose="020B0604030504040204" pitchFamily="34" charset="-120"/>
              </a:rPr>
              <a:t>           室氣體盤查輔導</a:t>
            </a:r>
            <a:endParaRPr lang="en-US" altLang="zh-TW" sz="2000" dirty="0">
              <a:latin typeface="微軟正黑體" panose="020B0604030504040204" pitchFamily="34" charset="-120"/>
              <a:ea typeface="微軟正黑體" panose="020B0604030504040204" pitchFamily="34" charset="-120"/>
            </a:endParaRPr>
          </a:p>
          <a:p>
            <a:pPr marL="0" indent="0">
              <a:spcBef>
                <a:spcPts val="0"/>
              </a:spcBef>
              <a:spcAft>
                <a:spcPts val="1200"/>
              </a:spcAft>
              <a:buNone/>
            </a:pPr>
            <a:r>
              <a:rPr lang="en-US" altLang="zh-TW" sz="2000" dirty="0">
                <a:latin typeface="微軟正黑體" panose="020B0604030504040204" pitchFamily="34" charset="-120"/>
                <a:ea typeface="微軟正黑體" panose="020B0604030504040204" pitchFamily="34" charset="-120"/>
              </a:rPr>
              <a:t>E-mail</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vincent@edf.org.tw</a:t>
            </a:r>
          </a:p>
        </p:txBody>
      </p:sp>
      <p:pic>
        <p:nvPicPr>
          <p:cNvPr id="4" name="圖片 3" descr="一張含有 人的臉孔, 人員, 服裝, 微笑 的圖片&#10;&#10;自動產生的描述">
            <a:extLst>
              <a:ext uri="{FF2B5EF4-FFF2-40B4-BE49-F238E27FC236}">
                <a16:creationId xmlns:a16="http://schemas.microsoft.com/office/drawing/2014/main" xmlns="" id="{00EEA474-CA81-D06A-376D-33DE477AA0D3}"/>
              </a:ext>
            </a:extLst>
          </p:cNvPr>
          <p:cNvPicPr>
            <a:picLocks noChangeAspect="1"/>
          </p:cNvPicPr>
          <p:nvPr/>
        </p:nvPicPr>
        <p:blipFill>
          <a:blip r:embed="rId2" cstate="print">
            <a:extLst>
              <a:ext uri="{28A0092B-C50C-407E-A947-70E740481C1C}">
                <a14:useLocalDpi xmlns:a14="http://schemas.microsoft.com/office/drawing/2010/main" xmlns="" val="0"/>
              </a:ext>
            </a:extLst>
          </a:blip>
          <a:srcRect t="10040" b="19382"/>
          <a:stretch/>
        </p:blipFill>
        <p:spPr>
          <a:xfrm>
            <a:off x="9177714" y="0"/>
            <a:ext cx="3014286" cy="3191596"/>
          </a:xfrm>
          <a:prstGeom prst="rect">
            <a:avLst/>
          </a:prstGeom>
        </p:spPr>
      </p:pic>
    </p:spTree>
    <p:extLst>
      <p:ext uri="{BB962C8B-B14F-4D97-AF65-F5344CB8AC3E}">
        <p14:creationId xmlns:p14="http://schemas.microsoft.com/office/powerpoint/2010/main" xmlns="" val="253352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回收率計算公式</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3" name="文字方塊 2">
            <a:extLst>
              <a:ext uri="{FF2B5EF4-FFF2-40B4-BE49-F238E27FC236}">
                <a16:creationId xmlns:a16="http://schemas.microsoft.com/office/drawing/2014/main" xmlns="" id="{3547F293-E2B0-D3AC-3CD3-EF9BF059CC76}"/>
              </a:ext>
            </a:extLst>
          </p:cNvPr>
          <p:cNvSpPr txBox="1"/>
          <p:nvPr/>
        </p:nvSpPr>
        <p:spPr>
          <a:xfrm>
            <a:off x="910139" y="1162782"/>
            <a:ext cx="10501694" cy="1417568"/>
          </a:xfrm>
          <a:prstGeom prst="rect">
            <a:avLst/>
          </a:prstGeom>
          <a:noFill/>
        </p:spPr>
        <p:txBody>
          <a:bodyPr wrap="square">
            <a:spAutoFit/>
          </a:bodyPr>
          <a:lstStyle/>
          <a:p>
            <a:pPr algn="just" defTabSz="457200">
              <a:lnSpc>
                <a:spcPct val="110000"/>
              </a:lnSpc>
              <a:defRPr/>
            </a:pPr>
            <a:r>
              <a:rPr lang="zh-TW" altLang="en-US" sz="2400" kern="0" dirty="0">
                <a:solidFill>
                  <a:prstClr val="black">
                    <a:lumMod val="75000"/>
                    <a:lumOff val="25000"/>
                  </a:prstClr>
                </a:solidFill>
                <a:ea typeface="微软雅黑"/>
              </a:rPr>
              <a:t>參考水利署</a:t>
            </a:r>
            <a:r>
              <a:rPr lang="zh-TW" altLang="en-US" sz="2400" kern="100" dirty="0">
                <a:solidFill>
                  <a:srgbClr val="1F497D"/>
                </a:solidFill>
                <a:latin typeface="Microsoft YaHei" panose="020B0503020204020204" pitchFamily="34" charset="-122"/>
                <a:ea typeface="微软雅黑"/>
                <a:cs typeface="Times New Roman" panose="02020603050405020304" pitchFamily="18" charset="0"/>
              </a:rPr>
              <a:t>「</a:t>
            </a:r>
            <a:r>
              <a:rPr lang="zh-TW" altLang="en-US" sz="3200" b="1" kern="100" dirty="0">
                <a:solidFill>
                  <a:srgbClr val="0070C0"/>
                </a:solidFill>
                <a:latin typeface="Microsoft YaHei" panose="020B0503020204020204" pitchFamily="34" charset="-122"/>
                <a:ea typeface="微软雅黑"/>
                <a:cs typeface="Times New Roman" panose="02020603050405020304" pitchFamily="18" charset="0"/>
              </a:rPr>
              <a:t>用水計畫書審核管理辦法</a:t>
            </a:r>
            <a:r>
              <a:rPr lang="zh-TW" altLang="en-US" sz="3200" kern="100" dirty="0">
                <a:solidFill>
                  <a:srgbClr val="1F497D"/>
                </a:solidFill>
                <a:latin typeface="Microsoft YaHei" panose="020B0503020204020204" pitchFamily="34" charset="-122"/>
                <a:ea typeface="微软雅黑"/>
                <a:cs typeface="Times New Roman" panose="02020603050405020304" pitchFamily="18" charset="0"/>
              </a:rPr>
              <a:t>」</a:t>
            </a:r>
            <a:r>
              <a:rPr lang="zh-TW" altLang="en-US" sz="2400" kern="0" dirty="0">
                <a:solidFill>
                  <a:prstClr val="black">
                    <a:lumMod val="75000"/>
                    <a:lumOff val="25000"/>
                  </a:prstClr>
                </a:solidFill>
                <a:ea typeface="微软雅黑"/>
              </a:rPr>
              <a:t>所訂定之相關名詞定義及回收率計算方式，並以</a:t>
            </a:r>
            <a:r>
              <a:rPr lang="en-US" altLang="zh-TW" sz="2400" b="1" kern="0" dirty="0">
                <a:solidFill>
                  <a:srgbClr val="FF0000"/>
                </a:solidFill>
                <a:ea typeface="微软雅黑"/>
              </a:rPr>
              <a:t>R2</a:t>
            </a:r>
            <a:r>
              <a:rPr lang="zh-TW" altLang="en-US" sz="2400" b="1" kern="0" dirty="0">
                <a:solidFill>
                  <a:srgbClr val="FF0000"/>
                </a:solidFill>
                <a:ea typeface="微软雅黑"/>
              </a:rPr>
              <a:t>回收率</a:t>
            </a:r>
            <a:r>
              <a:rPr lang="en-US" altLang="zh-TW" sz="2400" b="1" kern="0" dirty="0">
                <a:solidFill>
                  <a:srgbClr val="FF0000"/>
                </a:solidFill>
                <a:ea typeface="微软雅黑"/>
              </a:rPr>
              <a:t>(</a:t>
            </a:r>
            <a:r>
              <a:rPr lang="zh-TW" altLang="en-US" sz="2400" b="1" kern="0" dirty="0">
                <a:solidFill>
                  <a:srgbClr val="FF0000"/>
                </a:solidFill>
                <a:ea typeface="微软雅黑"/>
              </a:rPr>
              <a:t>不含冷卻水塔內循環量</a:t>
            </a:r>
            <a:r>
              <a:rPr lang="en-US" altLang="zh-TW" sz="2400" b="1" kern="0" dirty="0">
                <a:solidFill>
                  <a:srgbClr val="FF0000"/>
                </a:solidFill>
                <a:ea typeface="微软雅黑"/>
              </a:rPr>
              <a:t>)</a:t>
            </a:r>
            <a:r>
              <a:rPr lang="zh-TW" altLang="en-US" sz="2400" kern="0" dirty="0">
                <a:solidFill>
                  <a:prstClr val="black">
                    <a:lumMod val="75000"/>
                    <a:lumOff val="25000"/>
                  </a:prstClr>
                </a:solidFill>
                <a:ea typeface="微软雅黑"/>
              </a:rPr>
              <a:t>作為評估及查驗用水回收率之計算公式</a:t>
            </a:r>
          </a:p>
        </p:txBody>
      </p:sp>
      <p:grpSp>
        <p:nvGrpSpPr>
          <p:cNvPr id="4" name="群組 3">
            <a:extLst>
              <a:ext uri="{FF2B5EF4-FFF2-40B4-BE49-F238E27FC236}">
                <a16:creationId xmlns:a16="http://schemas.microsoft.com/office/drawing/2014/main" xmlns="" id="{06D0E276-EC6D-2828-BC91-95D907C9228B}"/>
              </a:ext>
            </a:extLst>
          </p:cNvPr>
          <p:cNvGrpSpPr/>
          <p:nvPr/>
        </p:nvGrpSpPr>
        <p:grpSpPr>
          <a:xfrm>
            <a:off x="763930" y="2746079"/>
            <a:ext cx="10387449" cy="1735333"/>
            <a:chOff x="178699" y="4745257"/>
            <a:chExt cx="8231970" cy="1735333"/>
          </a:xfrm>
        </p:grpSpPr>
        <mc:AlternateContent xmlns:mc="http://schemas.openxmlformats.org/markup-compatibility/2006">
          <mc:Choice xmlns:a14="http://schemas.microsoft.com/office/drawing/2010/main" xmlns="" Requires="a14">
            <p:sp>
              <p:nvSpPr>
                <p:cNvPr id="5" name="文字方塊 4">
                  <a:extLst>
                    <a:ext uri="{FF2B5EF4-FFF2-40B4-BE49-F238E27FC236}">
                      <a16:creationId xmlns:a16="http://schemas.microsoft.com/office/drawing/2014/main" id="{5EAB9DCA-F020-0C50-922C-95F114E048E1}"/>
                    </a:ext>
                  </a:extLst>
                </p:cNvPr>
                <p:cNvSpPr txBox="1"/>
                <p:nvPr/>
              </p:nvSpPr>
              <p:spPr>
                <a:xfrm>
                  <a:off x="500977" y="4893304"/>
                  <a:ext cx="7909692" cy="1481881"/>
                </a:xfrm>
                <a:prstGeom prst="rect">
                  <a:avLst/>
                </a:prstGeom>
                <a:solidFill>
                  <a:srgbClr val="DDFFDD">
                    <a:alpha val="47059"/>
                  </a:srgbClr>
                </a:solidFill>
                <a:ln w="38100" cap="flat" cmpd="sng" algn="ctr">
                  <a:noFill/>
                  <a:prstDash val="solid"/>
                </a:ln>
                <a:effectLst/>
              </p:spPr>
              <p:txBody>
                <a:bodyPr wrap="square">
                  <a:spAutoFit/>
                </a:bodyPr>
                <a:lstStyle/>
                <a:p>
                  <a:pPr algn="ctr">
                    <a:lnSpc>
                      <a:spcPct val="150000"/>
                    </a:lnSpc>
                    <a:defRPr/>
                  </a:pPr>
                  <a14:m>
                    <m:oMath xmlns:m="http://schemas.openxmlformats.org/officeDocument/2006/math">
                      <m:r>
                        <m:rPr>
                          <m:nor/>
                        </m:rPr>
                        <a:rPr lang="zh-TW" altLang="en-US" sz="2400" b="1" kern="100" dirty="0" smtClean="0">
                          <a:solidFill>
                            <a:srgbClr val="4472C4">
                              <a:lumMod val="75000"/>
                            </a:srgbClr>
                          </a:solidFill>
                          <a:latin typeface="Microsoft YaHei" panose="020B0503020204020204" pitchFamily="34" charset="-122"/>
                          <a:ea typeface="微软雅黑"/>
                          <a:cs typeface="Times New Roman" panose="02020603050405020304" pitchFamily="18" charset="0"/>
                        </a:rPr>
                        <m:t>回收率</m:t>
                      </m:r>
                      <m:r>
                        <m:rPr>
                          <m:nor/>
                        </m:rPr>
                        <a:rPr lang="en-US" altLang="zh-TW" sz="2400" b="1" kern="100" dirty="0" smtClean="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en-US" sz="2400" b="1" kern="100" dirty="0" smtClean="0">
                          <a:solidFill>
                            <a:srgbClr val="4472C4">
                              <a:lumMod val="75000"/>
                            </a:srgbClr>
                          </a:solidFill>
                          <a:latin typeface="Microsoft YaHei" panose="020B0503020204020204" pitchFamily="34" charset="-122"/>
                          <a:ea typeface="微软雅黑"/>
                          <a:cs typeface="Times New Roman" panose="02020603050405020304" pitchFamily="18" charset="0"/>
                        </a:rPr>
                        <m:t>不含冷卻水塔內循環量</m:t>
                      </m:r>
                      <m:r>
                        <m:rPr>
                          <m:nor/>
                        </m:rPr>
                        <a:rPr lang="en-US" altLang="zh-TW" sz="2400" b="1" kern="100" dirty="0" smtClean="0">
                          <a:solidFill>
                            <a:srgbClr val="4472C4">
                              <a:lumMod val="75000"/>
                            </a:srgbClr>
                          </a:solidFill>
                          <a:latin typeface="Microsoft YaHei" panose="020B0503020204020204" pitchFamily="34" charset="-122"/>
                          <a:ea typeface="微软雅黑"/>
                          <a:cs typeface="Times New Roman" panose="02020603050405020304" pitchFamily="18" charset="0"/>
                        </a:rPr>
                        <m:t>)</m:t>
                      </m:r>
                    </m:oMath>
                  </a14:m>
                  <a:r>
                    <a:rPr lang="en-US" altLang="zh-TW" sz="2400" b="1" kern="100" dirty="0">
                      <a:solidFill>
                        <a:srgbClr val="4472C4">
                          <a:lumMod val="75000"/>
                        </a:srgbClr>
                      </a:solidFill>
                      <a:latin typeface="Microsoft YaHei" panose="020B0503020204020204" pitchFamily="34" charset="-122"/>
                      <a:ea typeface="微软雅黑"/>
                      <a:cs typeface="Times New Roman" panose="02020603050405020304" pitchFamily="18" charset="0"/>
                    </a:rPr>
                    <a:t>R2</a:t>
                  </a:r>
                  <a:r>
                    <a:rPr lang="en-US" altLang="zh-TW" sz="2400" b="1" kern="100" dirty="0">
                      <a:solidFill>
                        <a:srgbClr val="4472C4">
                          <a:lumMod val="75000"/>
                        </a:srgbClr>
                      </a:solidFill>
                      <a:latin typeface="微軟正黑體" panose="020B0604030504040204" pitchFamily="34" charset="-120"/>
                      <a:cs typeface="Times New Roman" panose="02020603050405020304" pitchFamily="18" charset="0"/>
                    </a:rPr>
                    <a:t>=</a:t>
                  </a:r>
                  <a14:m>
                    <m:oMath xmlns:m="http://schemas.openxmlformats.org/officeDocument/2006/math">
                      <m:f>
                        <m:fPr>
                          <m:ctrlPr>
                            <a:rPr lang="zh-TW" altLang="zh-TW" sz="2000" b="1" i="1" kern="100" smtClean="0">
                              <a:solidFill>
                                <a:srgbClr val="4472C4">
                                  <a:lumMod val="75000"/>
                                </a:srgbClr>
                              </a:solidFill>
                              <a:latin typeface="Cambria Math" panose="02040503050406030204" pitchFamily="18" charset="0"/>
                              <a:ea typeface="+mj-ea"/>
                              <a:cs typeface="Times New Roman" panose="02020603050405020304" pitchFamily="18" charset="0"/>
                            </a:rPr>
                          </m:ctrlPr>
                        </m:fPr>
                        <m:num>
                          <m:r>
                            <m:rPr>
                              <m:nor/>
                            </m:rPr>
                            <a:rPr lang="zh-TW"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總循環水量</m:t>
                          </m:r>
                          <m:r>
                            <m:rPr>
                              <m:nor/>
                            </m:rPr>
                            <a:rPr lang="en-US"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總回</m:t>
                          </m:r>
                          <m:r>
                            <m:rPr>
                              <m:nor/>
                            </m:rPr>
                            <a:rPr lang="zh-TW" altLang="en-US" sz="2000" b="1" kern="100">
                              <a:solidFill>
                                <a:srgbClr val="4472C4">
                                  <a:lumMod val="75000"/>
                                </a:srgbClr>
                              </a:solidFill>
                              <a:latin typeface="Microsoft YaHei" panose="020B0503020204020204" pitchFamily="34" charset="-122"/>
                              <a:ea typeface="微软雅黑"/>
                              <a:cs typeface="Times New Roman" panose="02020603050405020304" pitchFamily="18" charset="0"/>
                            </a:rPr>
                            <m:t>用</m:t>
                          </m:r>
                          <m:r>
                            <m:rPr>
                              <m:nor/>
                            </m:rPr>
                            <a:rPr lang="zh-TW"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水量</m:t>
                          </m:r>
                          <m:r>
                            <m:rPr>
                              <m:nor/>
                            </m:rPr>
                            <a:rPr lang="en-US"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en-US" sz="2000" b="1" kern="100" smtClean="0">
                              <a:solidFill>
                                <a:srgbClr val="00B0F0"/>
                              </a:solidFill>
                              <a:latin typeface="Microsoft YaHei" panose="020B0503020204020204" pitchFamily="34" charset="-122"/>
                              <a:ea typeface="微软雅黑"/>
                              <a:cs typeface="Times New Roman" panose="02020603050405020304" pitchFamily="18" charset="0"/>
                            </a:rPr>
                            <m:t>雨水</m:t>
                          </m:r>
                          <m:r>
                            <m:rPr>
                              <m:nor/>
                            </m:rPr>
                            <a:rPr lang="zh-TW" altLang="zh-TW" sz="2000" b="1" kern="100" smtClean="0">
                              <a:solidFill>
                                <a:srgbClr val="00B0F0"/>
                              </a:solidFill>
                              <a:latin typeface="Microsoft YaHei" panose="020B0503020204020204" pitchFamily="34" charset="-122"/>
                              <a:ea typeface="微软雅黑"/>
                              <a:cs typeface="Times New Roman" panose="02020603050405020304" pitchFamily="18" charset="0"/>
                            </a:rPr>
                            <m:t>取水量</m:t>
                          </m:r>
                          <m:r>
                            <m:rPr>
                              <m:nor/>
                            </m:rPr>
                            <a:rPr lang="en-US"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en-US" sz="2000" b="1" kern="100" smtClean="0">
                              <a:solidFill>
                                <a:srgbClr val="00B0F0"/>
                              </a:solidFill>
                              <a:latin typeface="Microsoft YaHei" panose="020B0503020204020204" pitchFamily="34" charset="-122"/>
                              <a:ea typeface="微软雅黑"/>
                              <a:cs typeface="Times New Roman" panose="02020603050405020304" pitchFamily="18" charset="0"/>
                            </a:rPr>
                            <m:t>冷凝水</m:t>
                          </m:r>
                          <m:r>
                            <m:rPr>
                              <m:nor/>
                            </m:rPr>
                            <a:rPr lang="zh-TW" altLang="zh-TW" sz="2000" b="1" kern="100" smtClean="0">
                              <a:solidFill>
                                <a:srgbClr val="00B0F0"/>
                              </a:solidFill>
                              <a:latin typeface="Microsoft YaHei" panose="020B0503020204020204" pitchFamily="34" charset="-122"/>
                              <a:ea typeface="微软雅黑"/>
                              <a:cs typeface="Times New Roman" panose="02020603050405020304" pitchFamily="18" charset="0"/>
                            </a:rPr>
                            <m:t>取水量</m:t>
                          </m:r>
                          <m:r>
                            <m:rPr>
                              <m:nor/>
                            </m:rPr>
                            <a:rPr lang="en-US" altLang="zh-TW"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en-US"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冷卻水塔內循環量</m:t>
                          </m:r>
                        </m:num>
                        <m:den>
                          <m:r>
                            <m:rPr>
                              <m:nor/>
                            </m:rPr>
                            <a:rPr lang="zh-TW" altLang="zh-TW"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總取水量</m:t>
                          </m:r>
                          <m:r>
                            <m:rPr>
                              <m:nor/>
                            </m:rPr>
                            <a:rPr lang="en-US"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zh-TW"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總循環水量</m:t>
                          </m:r>
                          <m:r>
                            <m:rPr>
                              <m:nor/>
                            </m:rPr>
                            <a:rPr lang="en-US"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總回</m:t>
                          </m:r>
                          <m:r>
                            <m:rPr>
                              <m:nor/>
                            </m:rPr>
                            <a:rPr lang="zh-TW" altLang="en-US" sz="2000" b="1" kern="100">
                              <a:solidFill>
                                <a:srgbClr val="4472C4">
                                  <a:lumMod val="75000"/>
                                </a:srgbClr>
                              </a:solidFill>
                              <a:latin typeface="Microsoft YaHei" panose="020B0503020204020204" pitchFamily="34" charset="-122"/>
                              <a:ea typeface="微软雅黑"/>
                              <a:cs typeface="Times New Roman" panose="02020603050405020304" pitchFamily="18" charset="0"/>
                            </a:rPr>
                            <m:t>用</m:t>
                          </m:r>
                          <m:r>
                            <m:rPr>
                              <m:nor/>
                            </m:rPr>
                            <a:rPr lang="zh-TW" altLang="zh-TW" sz="2000" b="1" kern="100">
                              <a:solidFill>
                                <a:srgbClr val="4472C4">
                                  <a:lumMod val="75000"/>
                                </a:srgbClr>
                              </a:solidFill>
                              <a:latin typeface="Microsoft YaHei" panose="020B0503020204020204" pitchFamily="34" charset="-122"/>
                              <a:ea typeface="微软雅黑"/>
                              <a:cs typeface="Times New Roman" panose="02020603050405020304" pitchFamily="18" charset="0"/>
                            </a:rPr>
                            <m:t>水量</m:t>
                          </m:r>
                          <m:r>
                            <m:rPr>
                              <m:nor/>
                            </m:rPr>
                            <a:rPr lang="en-US" altLang="zh-TW"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m:t>
                          </m:r>
                          <m:r>
                            <m:rPr>
                              <m:nor/>
                            </m:rPr>
                            <a:rPr lang="zh-TW" altLang="en-US" sz="2000" b="1" kern="100" smtClean="0">
                              <a:solidFill>
                                <a:srgbClr val="4472C4">
                                  <a:lumMod val="75000"/>
                                </a:srgbClr>
                              </a:solidFill>
                              <a:latin typeface="Microsoft YaHei" panose="020B0503020204020204" pitchFamily="34" charset="-122"/>
                              <a:ea typeface="微软雅黑"/>
                              <a:cs typeface="Times New Roman" panose="02020603050405020304" pitchFamily="18" charset="0"/>
                            </a:rPr>
                            <m:t>冷卻水塔內循環量</m:t>
                          </m:r>
                        </m:den>
                      </m:f>
                    </m:oMath>
                  </a14:m>
                  <a:r>
                    <a:rPr lang="en-US" altLang="zh-TW" b="1" kern="0" dirty="0">
                      <a:solidFill>
                        <a:srgbClr val="4472C4">
                          <a:lumMod val="75000"/>
                        </a:srgbClr>
                      </a:solidFill>
                      <a:latin typeface="Microsoft YaHei" panose="020B0503020204020204" pitchFamily="34" charset="-122"/>
                      <a:ea typeface="微软雅黑"/>
                    </a:rPr>
                    <a:t> ×100%</a:t>
                  </a:r>
                  <a:endParaRPr lang="zh-TW" altLang="en-US" kern="0" dirty="0">
                    <a:solidFill>
                      <a:srgbClr val="4472C4">
                        <a:lumMod val="75000"/>
                      </a:srgbClr>
                    </a:solidFill>
                    <a:latin typeface="Microsoft YaHei" panose="020B0503020204020204" pitchFamily="34" charset="-122"/>
                    <a:ea typeface="微软雅黑"/>
                  </a:endParaRPr>
                </a:p>
              </p:txBody>
            </p:sp>
          </mc:Choice>
          <mc:Fallback>
            <p:sp>
              <p:nvSpPr>
                <p:cNvPr id="5" name="文字方塊 13">
                  <a:extLst>
                    <a:ext uri="{FF2B5EF4-FFF2-40B4-BE49-F238E27FC236}">
                      <a16:creationId xmlns:a16="http://schemas.microsoft.com/office/drawing/2014/main" xmlns="" xmlns:a14="http://schemas.microsoft.com/office/drawing/2010/main" id="{5B6500E3-86A1-9B09-19CC-B4DFB3D253C6}"/>
                    </a:ext>
                  </a:extLst>
                </p:cNvPr>
                <p:cNvSpPr txBox="1">
                  <a:spLocks noRot="1" noChangeAspect="1" noMove="1" noResize="1" noEditPoints="1" noAdjustHandles="1" noChangeArrowheads="1" noChangeShapeType="1" noTextEdit="1"/>
                </p:cNvSpPr>
                <p:nvPr/>
              </p:nvSpPr>
              <p:spPr>
                <a:xfrm>
                  <a:off x="500977" y="4893304"/>
                  <a:ext cx="7909692" cy="1481881"/>
                </a:xfrm>
                <a:prstGeom prst="rect">
                  <a:avLst/>
                </a:prstGeom>
                <a:blipFill>
                  <a:blip r:embed="rId4"/>
                  <a:stretch>
                    <a:fillRect/>
                  </a:stretch>
                </a:blipFill>
                <a:ln w="38100" cap="flat" cmpd="sng" algn="ctr">
                  <a:noFill/>
                  <a:prstDash val="solid"/>
                </a:ln>
                <a:effectLst/>
              </p:spPr>
              <p:txBody>
                <a:bodyPr/>
                <a:lstStyle/>
                <a:p>
                  <a:r>
                    <a:rPr lang="zh-TW" altLang="en-US">
                      <a:noFill/>
                    </a:rPr>
                    <a:t> </a:t>
                  </a:r>
                </a:p>
              </p:txBody>
            </p:sp>
          </mc:Fallback>
        </mc:AlternateContent>
        <p:pic>
          <p:nvPicPr>
            <p:cNvPr id="6" name="圖片 5">
              <a:extLst>
                <a:ext uri="{FF2B5EF4-FFF2-40B4-BE49-F238E27FC236}">
                  <a16:creationId xmlns:a16="http://schemas.microsoft.com/office/drawing/2014/main" xmlns="" id="{CB781D77-27AB-9C9A-3A9D-3E03D85BD5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178699" y="4745257"/>
              <a:ext cx="964408" cy="888987"/>
            </a:xfrm>
            <a:prstGeom prst="rect">
              <a:avLst/>
            </a:prstGeom>
          </p:spPr>
        </p:pic>
        <p:sp>
          <p:nvSpPr>
            <p:cNvPr id="7" name="橢圓 6">
              <a:extLst>
                <a:ext uri="{FF2B5EF4-FFF2-40B4-BE49-F238E27FC236}">
                  <a16:creationId xmlns:a16="http://schemas.microsoft.com/office/drawing/2014/main" xmlns="" id="{250CB562-6CFB-502B-36C9-9FA22DD96669}"/>
                </a:ext>
              </a:extLst>
            </p:cNvPr>
            <p:cNvSpPr/>
            <p:nvPr/>
          </p:nvSpPr>
          <p:spPr>
            <a:xfrm>
              <a:off x="1481241" y="5940144"/>
              <a:ext cx="3366435" cy="540446"/>
            </a:xfrm>
            <a:prstGeom prst="ellipse">
              <a:avLst/>
            </a:prstGeom>
            <a:noFill/>
            <a:ln w="38100" cap="flat" cmpd="sng" algn="ctr">
              <a:solidFill>
                <a:srgbClr val="FFC000"/>
              </a:solidFill>
              <a:prstDash val="dash"/>
            </a:ln>
            <a:effectLst/>
          </p:spPr>
          <p:txBody>
            <a:bodyPr rtlCol="0" anchor="ctr"/>
            <a:lstStyle/>
            <a:p>
              <a:pPr algn="ctr" defTabSz="457200">
                <a:defRPr/>
              </a:pPr>
              <a:endParaRPr lang="zh-TW" altLang="en-US" kern="0">
                <a:solidFill>
                  <a:prstClr val="white"/>
                </a:solidFill>
                <a:latin typeface="Calibri"/>
                <a:ea typeface="新細明體" panose="02020500000000000000" pitchFamily="18" charset="-120"/>
              </a:endParaRPr>
            </a:p>
          </p:txBody>
        </p:sp>
      </p:grpSp>
      <p:sp>
        <p:nvSpPr>
          <p:cNvPr id="9" name="TextBox 13">
            <a:extLst>
              <a:ext uri="{FF2B5EF4-FFF2-40B4-BE49-F238E27FC236}">
                <a16:creationId xmlns:a16="http://schemas.microsoft.com/office/drawing/2014/main" xmlns="" id="{00B11819-9EE3-CC3D-672D-D562ADEED741}"/>
              </a:ext>
            </a:extLst>
          </p:cNvPr>
          <p:cNvSpPr txBox="1"/>
          <p:nvPr/>
        </p:nvSpPr>
        <p:spPr>
          <a:xfrm>
            <a:off x="7244569" y="4473095"/>
            <a:ext cx="1907148" cy="461665"/>
          </a:xfrm>
          <a:prstGeom prst="rect">
            <a:avLst/>
          </a:prstGeom>
          <a:solidFill>
            <a:srgbClr val="F79646">
              <a:alpha val="50000"/>
            </a:srgbClr>
          </a:solidFill>
          <a:ln>
            <a:noFill/>
          </a:ln>
          <a:effectLst/>
        </p:spPr>
        <p:txBody>
          <a:bodyPr wrap="square" rtlCol="0">
            <a:spAutoFit/>
          </a:bodyPr>
          <a:lstStyle>
            <a:defPPr>
              <a:defRPr lang="en-US"/>
            </a:defPPr>
            <a:lvl1pPr lvl="0">
              <a:lnSpc>
                <a:spcPct val="80000"/>
              </a:lnSpc>
              <a:defRPr kumimoji="1" sz="2800" b="1" kern="0">
                <a:solidFill>
                  <a:schemeClr val="accent6">
                    <a:lumMod val="20000"/>
                    <a:lumOff val="80000"/>
                  </a:schemeClr>
                </a:solidFill>
                <a:effectLst>
                  <a:glow rad="88900">
                    <a:srgbClr val="000000">
                      <a:lumMod val="95000"/>
                      <a:lumOff val="5000"/>
                    </a:srgbClr>
                  </a:glow>
                </a:effectLst>
                <a:ea typeface="Lantinghei TC Heavy" charset="-120"/>
              </a:defRPr>
            </a:lvl1pPr>
          </a:lstStyle>
          <a:p>
            <a:pPr algn="ctr">
              <a:lnSpc>
                <a:spcPct val="100000"/>
              </a:lnSpc>
              <a:defRPr/>
            </a:pPr>
            <a:r>
              <a:rPr lang="zh-TW" altLang="en-US"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rPr>
              <a:t>總用水量</a:t>
            </a:r>
            <a:endParaRPr lang="en-US" altLang="zh-TW"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xmlns="" id="{7BA090D2-EA8B-D4E5-6E9D-56A5D76F721D}"/>
              </a:ext>
            </a:extLst>
          </p:cNvPr>
          <p:cNvSpPr/>
          <p:nvPr/>
        </p:nvSpPr>
        <p:spPr>
          <a:xfrm>
            <a:off x="2627452" y="4037525"/>
            <a:ext cx="1053295" cy="338482"/>
          </a:xfrm>
          <a:prstGeom prst="rect">
            <a:avLst/>
          </a:prstGeom>
          <a:noFill/>
          <a:ln w="28575" cap="flat" cmpd="sng" algn="ctr">
            <a:solidFill>
              <a:srgbClr val="FF0000"/>
            </a:solidFill>
            <a:prstDash val="lgDash"/>
            <a:miter lim="800000"/>
          </a:ln>
          <a:effectLst/>
        </p:spPr>
        <p:txBody>
          <a:bodyPr rtlCol="0" anchor="ctr"/>
          <a:lstStyle/>
          <a:p>
            <a:pPr algn="ctr">
              <a:defRPr/>
            </a:pPr>
            <a:endParaRPr lang="zh-TW" altLang="en-US" kern="0">
              <a:solidFill>
                <a:prstClr val="white"/>
              </a:solidFill>
              <a:latin typeface="Calibri" panose="020F0502020204030204"/>
              <a:ea typeface="新細明體" panose="02020500000000000000" pitchFamily="18" charset="-120"/>
            </a:endParaRPr>
          </a:p>
        </p:txBody>
      </p:sp>
      <p:cxnSp>
        <p:nvCxnSpPr>
          <p:cNvPr id="14" name="接點: 肘形 13">
            <a:extLst>
              <a:ext uri="{FF2B5EF4-FFF2-40B4-BE49-F238E27FC236}">
                <a16:creationId xmlns:a16="http://schemas.microsoft.com/office/drawing/2014/main" xmlns="" id="{D06EDF79-EE52-A550-753D-021821755FA2}"/>
              </a:ext>
            </a:extLst>
          </p:cNvPr>
          <p:cNvCxnSpPr>
            <a:stCxn id="7" idx="4"/>
            <a:endCxn id="9" idx="1"/>
          </p:cNvCxnSpPr>
          <p:nvPr/>
        </p:nvCxnSpPr>
        <p:spPr>
          <a:xfrm rot="16200000" flipH="1">
            <a:off x="5776771" y="3236130"/>
            <a:ext cx="222516" cy="2713080"/>
          </a:xfrm>
          <a:prstGeom prst="bentConnector2">
            <a:avLst/>
          </a:prstGeom>
          <a:noFill/>
          <a:ln w="38100" cap="flat" cmpd="sng" algn="ctr">
            <a:solidFill>
              <a:srgbClr val="FFC000"/>
            </a:solidFill>
            <a:prstDash val="solid"/>
            <a:miter lim="800000"/>
            <a:tailEnd type="triangle"/>
          </a:ln>
          <a:effectLst/>
        </p:spPr>
      </p:cxnSp>
      <p:sp>
        <p:nvSpPr>
          <p:cNvPr id="16" name="文字方塊 15">
            <a:extLst>
              <a:ext uri="{FF2B5EF4-FFF2-40B4-BE49-F238E27FC236}">
                <a16:creationId xmlns:a16="http://schemas.microsoft.com/office/drawing/2014/main" xmlns="" id="{B0C0E5B5-AF32-5250-1612-9DB6060C6EE6}"/>
              </a:ext>
            </a:extLst>
          </p:cNvPr>
          <p:cNvSpPr txBox="1"/>
          <p:nvPr/>
        </p:nvSpPr>
        <p:spPr>
          <a:xfrm>
            <a:off x="2413318" y="5309135"/>
            <a:ext cx="8623139" cy="966547"/>
          </a:xfrm>
          <a:custGeom>
            <a:avLst/>
            <a:gdLst>
              <a:gd name="connsiteX0" fmla="*/ 0 w 8623139"/>
              <a:gd name="connsiteY0" fmla="*/ 0 h 966547"/>
              <a:gd name="connsiteX1" fmla="*/ 488645 w 8623139"/>
              <a:gd name="connsiteY1" fmla="*/ 0 h 966547"/>
              <a:gd name="connsiteX2" fmla="*/ 1235983 w 8623139"/>
              <a:gd name="connsiteY2" fmla="*/ 0 h 966547"/>
              <a:gd name="connsiteX3" fmla="*/ 1810859 w 8623139"/>
              <a:gd name="connsiteY3" fmla="*/ 0 h 966547"/>
              <a:gd name="connsiteX4" fmla="*/ 2385735 w 8623139"/>
              <a:gd name="connsiteY4" fmla="*/ 0 h 966547"/>
              <a:gd name="connsiteX5" fmla="*/ 2701917 w 8623139"/>
              <a:gd name="connsiteY5" fmla="*/ 0 h 966547"/>
              <a:gd name="connsiteX6" fmla="*/ 3363024 w 8623139"/>
              <a:gd name="connsiteY6" fmla="*/ 0 h 966547"/>
              <a:gd name="connsiteX7" fmla="*/ 3937900 w 8623139"/>
              <a:gd name="connsiteY7" fmla="*/ 0 h 966547"/>
              <a:gd name="connsiteX8" fmla="*/ 4512776 w 8623139"/>
              <a:gd name="connsiteY8" fmla="*/ 0 h 966547"/>
              <a:gd name="connsiteX9" fmla="*/ 4915189 w 8623139"/>
              <a:gd name="connsiteY9" fmla="*/ 0 h 966547"/>
              <a:gd name="connsiteX10" fmla="*/ 5576297 w 8623139"/>
              <a:gd name="connsiteY10" fmla="*/ 0 h 966547"/>
              <a:gd name="connsiteX11" fmla="*/ 5892478 w 8623139"/>
              <a:gd name="connsiteY11" fmla="*/ 0 h 966547"/>
              <a:gd name="connsiteX12" fmla="*/ 6208660 w 8623139"/>
              <a:gd name="connsiteY12" fmla="*/ 0 h 966547"/>
              <a:gd name="connsiteX13" fmla="*/ 6869767 w 8623139"/>
              <a:gd name="connsiteY13" fmla="*/ 0 h 966547"/>
              <a:gd name="connsiteX14" fmla="*/ 7444643 w 8623139"/>
              <a:gd name="connsiteY14" fmla="*/ 0 h 966547"/>
              <a:gd name="connsiteX15" fmla="*/ 8105751 w 8623139"/>
              <a:gd name="connsiteY15" fmla="*/ 0 h 966547"/>
              <a:gd name="connsiteX16" fmla="*/ 8623139 w 8623139"/>
              <a:gd name="connsiteY16" fmla="*/ 0 h 966547"/>
              <a:gd name="connsiteX17" fmla="*/ 8623139 w 8623139"/>
              <a:gd name="connsiteY17" fmla="*/ 454277 h 966547"/>
              <a:gd name="connsiteX18" fmla="*/ 8623139 w 8623139"/>
              <a:gd name="connsiteY18" fmla="*/ 966547 h 966547"/>
              <a:gd name="connsiteX19" fmla="*/ 7962032 w 8623139"/>
              <a:gd name="connsiteY19" fmla="*/ 966547 h 966547"/>
              <a:gd name="connsiteX20" fmla="*/ 7645850 w 8623139"/>
              <a:gd name="connsiteY20" fmla="*/ 966547 h 966547"/>
              <a:gd name="connsiteX21" fmla="*/ 7329668 w 8623139"/>
              <a:gd name="connsiteY21" fmla="*/ 966547 h 966547"/>
              <a:gd name="connsiteX22" fmla="*/ 6927255 w 8623139"/>
              <a:gd name="connsiteY22" fmla="*/ 966547 h 966547"/>
              <a:gd name="connsiteX23" fmla="*/ 6524842 w 8623139"/>
              <a:gd name="connsiteY23" fmla="*/ 966547 h 966547"/>
              <a:gd name="connsiteX24" fmla="*/ 5777503 w 8623139"/>
              <a:gd name="connsiteY24" fmla="*/ 966547 h 966547"/>
              <a:gd name="connsiteX25" fmla="*/ 5030164 w 8623139"/>
              <a:gd name="connsiteY25" fmla="*/ 966547 h 966547"/>
              <a:gd name="connsiteX26" fmla="*/ 4455288 w 8623139"/>
              <a:gd name="connsiteY26" fmla="*/ 966547 h 966547"/>
              <a:gd name="connsiteX27" fmla="*/ 3966644 w 8623139"/>
              <a:gd name="connsiteY27" fmla="*/ 966547 h 966547"/>
              <a:gd name="connsiteX28" fmla="*/ 3391768 w 8623139"/>
              <a:gd name="connsiteY28" fmla="*/ 966547 h 966547"/>
              <a:gd name="connsiteX29" fmla="*/ 2816892 w 8623139"/>
              <a:gd name="connsiteY29" fmla="*/ 966547 h 966547"/>
              <a:gd name="connsiteX30" fmla="*/ 2328248 w 8623139"/>
              <a:gd name="connsiteY30" fmla="*/ 966547 h 966547"/>
              <a:gd name="connsiteX31" fmla="*/ 1925834 w 8623139"/>
              <a:gd name="connsiteY31" fmla="*/ 966547 h 966547"/>
              <a:gd name="connsiteX32" fmla="*/ 1178496 w 8623139"/>
              <a:gd name="connsiteY32" fmla="*/ 966547 h 966547"/>
              <a:gd name="connsiteX33" fmla="*/ 862314 w 8623139"/>
              <a:gd name="connsiteY33" fmla="*/ 966547 h 966547"/>
              <a:gd name="connsiteX34" fmla="*/ 0 w 8623139"/>
              <a:gd name="connsiteY34" fmla="*/ 966547 h 966547"/>
              <a:gd name="connsiteX35" fmla="*/ 0 w 8623139"/>
              <a:gd name="connsiteY35" fmla="*/ 473608 h 966547"/>
              <a:gd name="connsiteX36" fmla="*/ 0 w 8623139"/>
              <a:gd name="connsiteY36" fmla="*/ 0 h 9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623139" h="966547" extrusionOk="0">
                <a:moveTo>
                  <a:pt x="0" y="0"/>
                </a:moveTo>
                <a:cubicBezTo>
                  <a:pt x="156865" y="-56413"/>
                  <a:pt x="260451" y="1453"/>
                  <a:pt x="488645" y="0"/>
                </a:cubicBezTo>
                <a:cubicBezTo>
                  <a:pt x="716839" y="-1453"/>
                  <a:pt x="895247" y="30695"/>
                  <a:pt x="1235983" y="0"/>
                </a:cubicBezTo>
                <a:cubicBezTo>
                  <a:pt x="1576719" y="-30695"/>
                  <a:pt x="1603076" y="62450"/>
                  <a:pt x="1810859" y="0"/>
                </a:cubicBezTo>
                <a:cubicBezTo>
                  <a:pt x="2018642" y="-62450"/>
                  <a:pt x="2268422" y="38869"/>
                  <a:pt x="2385735" y="0"/>
                </a:cubicBezTo>
                <a:cubicBezTo>
                  <a:pt x="2503048" y="-38869"/>
                  <a:pt x="2615715" y="19791"/>
                  <a:pt x="2701917" y="0"/>
                </a:cubicBezTo>
                <a:cubicBezTo>
                  <a:pt x="2788119" y="-19791"/>
                  <a:pt x="3160128" y="1249"/>
                  <a:pt x="3363024" y="0"/>
                </a:cubicBezTo>
                <a:cubicBezTo>
                  <a:pt x="3565920" y="-1249"/>
                  <a:pt x="3656407" y="65382"/>
                  <a:pt x="3937900" y="0"/>
                </a:cubicBezTo>
                <a:cubicBezTo>
                  <a:pt x="4219393" y="-65382"/>
                  <a:pt x="4239986" y="7796"/>
                  <a:pt x="4512776" y="0"/>
                </a:cubicBezTo>
                <a:cubicBezTo>
                  <a:pt x="4785566" y="-7796"/>
                  <a:pt x="4756133" y="28739"/>
                  <a:pt x="4915189" y="0"/>
                </a:cubicBezTo>
                <a:cubicBezTo>
                  <a:pt x="5074245" y="-28739"/>
                  <a:pt x="5387453" y="60025"/>
                  <a:pt x="5576297" y="0"/>
                </a:cubicBezTo>
                <a:cubicBezTo>
                  <a:pt x="5765141" y="-60025"/>
                  <a:pt x="5761789" y="22000"/>
                  <a:pt x="5892478" y="0"/>
                </a:cubicBezTo>
                <a:cubicBezTo>
                  <a:pt x="6023167" y="-22000"/>
                  <a:pt x="6126662" y="19023"/>
                  <a:pt x="6208660" y="0"/>
                </a:cubicBezTo>
                <a:cubicBezTo>
                  <a:pt x="6290658" y="-19023"/>
                  <a:pt x="6650339" y="72988"/>
                  <a:pt x="6869767" y="0"/>
                </a:cubicBezTo>
                <a:cubicBezTo>
                  <a:pt x="7089195" y="-72988"/>
                  <a:pt x="7248346" y="33554"/>
                  <a:pt x="7444643" y="0"/>
                </a:cubicBezTo>
                <a:cubicBezTo>
                  <a:pt x="7640940" y="-33554"/>
                  <a:pt x="7933130" y="30696"/>
                  <a:pt x="8105751" y="0"/>
                </a:cubicBezTo>
                <a:cubicBezTo>
                  <a:pt x="8278372" y="-30696"/>
                  <a:pt x="8431992" y="55132"/>
                  <a:pt x="8623139" y="0"/>
                </a:cubicBezTo>
                <a:cubicBezTo>
                  <a:pt x="8661851" y="194361"/>
                  <a:pt x="8617316" y="230685"/>
                  <a:pt x="8623139" y="454277"/>
                </a:cubicBezTo>
                <a:cubicBezTo>
                  <a:pt x="8628962" y="677869"/>
                  <a:pt x="8616981" y="743678"/>
                  <a:pt x="8623139" y="966547"/>
                </a:cubicBezTo>
                <a:cubicBezTo>
                  <a:pt x="8458789" y="975277"/>
                  <a:pt x="8099175" y="914815"/>
                  <a:pt x="7962032" y="966547"/>
                </a:cubicBezTo>
                <a:cubicBezTo>
                  <a:pt x="7824889" y="1018279"/>
                  <a:pt x="7765619" y="957137"/>
                  <a:pt x="7645850" y="966547"/>
                </a:cubicBezTo>
                <a:cubicBezTo>
                  <a:pt x="7526081" y="975957"/>
                  <a:pt x="7416037" y="929534"/>
                  <a:pt x="7329668" y="966547"/>
                </a:cubicBezTo>
                <a:cubicBezTo>
                  <a:pt x="7243299" y="1003560"/>
                  <a:pt x="7096239" y="928004"/>
                  <a:pt x="6927255" y="966547"/>
                </a:cubicBezTo>
                <a:cubicBezTo>
                  <a:pt x="6758271" y="1005090"/>
                  <a:pt x="6659754" y="932480"/>
                  <a:pt x="6524842" y="966547"/>
                </a:cubicBezTo>
                <a:cubicBezTo>
                  <a:pt x="6389930" y="1000614"/>
                  <a:pt x="6111159" y="926037"/>
                  <a:pt x="5777503" y="966547"/>
                </a:cubicBezTo>
                <a:cubicBezTo>
                  <a:pt x="5443847" y="1007057"/>
                  <a:pt x="5298026" y="958590"/>
                  <a:pt x="5030164" y="966547"/>
                </a:cubicBezTo>
                <a:cubicBezTo>
                  <a:pt x="4762302" y="974504"/>
                  <a:pt x="4658372" y="909654"/>
                  <a:pt x="4455288" y="966547"/>
                </a:cubicBezTo>
                <a:cubicBezTo>
                  <a:pt x="4252204" y="1023440"/>
                  <a:pt x="4200093" y="937868"/>
                  <a:pt x="3966644" y="966547"/>
                </a:cubicBezTo>
                <a:cubicBezTo>
                  <a:pt x="3733195" y="995226"/>
                  <a:pt x="3663811" y="950931"/>
                  <a:pt x="3391768" y="966547"/>
                </a:cubicBezTo>
                <a:cubicBezTo>
                  <a:pt x="3119725" y="982163"/>
                  <a:pt x="3096485" y="947872"/>
                  <a:pt x="2816892" y="966547"/>
                </a:cubicBezTo>
                <a:cubicBezTo>
                  <a:pt x="2537299" y="985222"/>
                  <a:pt x="2545817" y="957750"/>
                  <a:pt x="2328248" y="966547"/>
                </a:cubicBezTo>
                <a:cubicBezTo>
                  <a:pt x="2110679" y="975344"/>
                  <a:pt x="2013129" y="951928"/>
                  <a:pt x="1925834" y="966547"/>
                </a:cubicBezTo>
                <a:cubicBezTo>
                  <a:pt x="1838539" y="981166"/>
                  <a:pt x="1335448" y="963156"/>
                  <a:pt x="1178496" y="966547"/>
                </a:cubicBezTo>
                <a:cubicBezTo>
                  <a:pt x="1021544" y="969938"/>
                  <a:pt x="1003085" y="952376"/>
                  <a:pt x="862314" y="966547"/>
                </a:cubicBezTo>
                <a:cubicBezTo>
                  <a:pt x="721543" y="980718"/>
                  <a:pt x="257893" y="962399"/>
                  <a:pt x="0" y="966547"/>
                </a:cubicBezTo>
                <a:cubicBezTo>
                  <a:pt x="-28375" y="861403"/>
                  <a:pt x="47347" y="691026"/>
                  <a:pt x="0" y="473608"/>
                </a:cubicBezTo>
                <a:cubicBezTo>
                  <a:pt x="-47347" y="256190"/>
                  <a:pt x="30217" y="154611"/>
                  <a:pt x="0" y="0"/>
                </a:cubicBezTo>
                <a:close/>
              </a:path>
            </a:pathLst>
          </a:custGeom>
          <a:noFill/>
          <a:ln>
            <a:solidFill>
              <a:srgbClr val="1C7794"/>
            </a:solidFill>
            <a:extLst>
              <a:ext uri="{C807C97D-BFC1-408E-A445-0C87EB9F89A2}">
                <ask:lineSketchStyleProps xmlns:ask="http://schemas.microsoft.com/office/drawing/2018/sketchyshapes" xmlns="" sd="1284775427">
                  <a:prstGeom prst="rect">
                    <a:avLst/>
                  </a:prstGeom>
                  <ask:type>
                    <ask:lineSketchScribble/>
                  </ask:type>
                </ask:lineSketchStyleProps>
              </a:ext>
            </a:extLst>
          </a:ln>
        </p:spPr>
        <p:txBody>
          <a:bodyPr wrap="square">
            <a:spAutoFit/>
          </a:bodyPr>
          <a:lstStyle/>
          <a:p>
            <a:pPr>
              <a:lnSpc>
                <a:spcPct val="150000"/>
              </a:lnSpc>
              <a:spcBef>
                <a:spcPts val="600"/>
              </a:spcBef>
              <a:spcAft>
                <a:spcPts val="600"/>
              </a:spcAft>
            </a:pPr>
            <a:r>
              <a:rPr lang="zh-TW" altLang="zh-TW" sz="2000" dirty="0">
                <a:solidFill>
                  <a:prstClr val="black"/>
                </a:solidFill>
                <a:latin typeface="DFMingStd-W5"/>
                <a:ea typeface="微软雅黑"/>
              </a:rPr>
              <a:t>總取水量</a:t>
            </a:r>
            <a:r>
              <a:rPr lang="en-US" altLang="zh-TW" sz="2000" dirty="0">
                <a:solidFill>
                  <a:prstClr val="black"/>
                </a:solidFill>
                <a:latin typeface="DFMingStd-W5"/>
                <a:ea typeface="微软雅黑"/>
              </a:rPr>
              <a:t>(</a:t>
            </a:r>
            <a:r>
              <a:rPr lang="zh-TW" altLang="zh-TW" sz="2000" dirty="0">
                <a:solidFill>
                  <a:prstClr val="black"/>
                </a:solidFill>
                <a:latin typeface="DFMingStd-W5"/>
                <a:ea typeface="微软雅黑"/>
              </a:rPr>
              <a:t>所有水源加總</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自來水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地下水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地面水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購買原水水量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再生水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雨水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冷凝水</a:t>
            </a:r>
            <a:r>
              <a:rPr lang="zh-TW" altLang="zh-TW" sz="2000" dirty="0">
                <a:solidFill>
                  <a:prstClr val="black"/>
                </a:solidFill>
                <a:latin typeface="DFMingStd-W5"/>
                <a:ea typeface="微软雅黑"/>
              </a:rPr>
              <a:t>取水量</a:t>
            </a:r>
            <a:r>
              <a:rPr lang="en-US" altLang="zh-TW" sz="2000" dirty="0">
                <a:solidFill>
                  <a:prstClr val="black"/>
                </a:solidFill>
                <a:latin typeface="DFMingStd-W5"/>
                <a:ea typeface="微软雅黑"/>
              </a:rPr>
              <a:t>+</a:t>
            </a:r>
            <a:r>
              <a:rPr lang="zh-TW" altLang="zh-TW" sz="2000" dirty="0">
                <a:solidFill>
                  <a:srgbClr val="0070C0"/>
                </a:solidFill>
                <a:latin typeface="DFMingStd-W5"/>
                <a:ea typeface="微软雅黑"/>
              </a:rPr>
              <a:t>其他水源</a:t>
            </a:r>
            <a:r>
              <a:rPr lang="zh-TW" altLang="zh-TW" sz="2000" dirty="0">
                <a:solidFill>
                  <a:prstClr val="black"/>
                </a:solidFill>
                <a:latin typeface="DFMingStd-W5"/>
                <a:ea typeface="微软雅黑"/>
              </a:rPr>
              <a:t>取水量</a:t>
            </a:r>
            <a:endParaRPr lang="en-US" altLang="zh-TW" sz="2000" dirty="0">
              <a:solidFill>
                <a:prstClr val="black"/>
              </a:solidFill>
              <a:latin typeface="DFMingStd-W5"/>
              <a:ea typeface="微软雅黑"/>
            </a:endParaRPr>
          </a:p>
        </p:txBody>
      </p:sp>
      <p:sp>
        <p:nvSpPr>
          <p:cNvPr id="17" name="向右箭號 9">
            <a:extLst>
              <a:ext uri="{FF2B5EF4-FFF2-40B4-BE49-F238E27FC236}">
                <a16:creationId xmlns:a16="http://schemas.microsoft.com/office/drawing/2014/main" xmlns="" id="{5FAD1EC7-F4DA-011D-C0A6-087CA697C61F}"/>
              </a:ext>
            </a:extLst>
          </p:cNvPr>
          <p:cNvSpPr/>
          <p:nvPr/>
        </p:nvSpPr>
        <p:spPr>
          <a:xfrm rot="2075308">
            <a:off x="2855574" y="4614232"/>
            <a:ext cx="1268407" cy="468116"/>
          </a:xfrm>
          <a:custGeom>
            <a:avLst/>
            <a:gdLst>
              <a:gd name="connsiteX0" fmla="*/ 0 w 3356510"/>
              <a:gd name="connsiteY0" fmla="*/ 549703 h 2198813"/>
              <a:gd name="connsiteX1" fmla="*/ 2257104 w 3356510"/>
              <a:gd name="connsiteY1" fmla="*/ 549703 h 2198813"/>
              <a:gd name="connsiteX2" fmla="*/ 2257104 w 3356510"/>
              <a:gd name="connsiteY2" fmla="*/ 0 h 2198813"/>
              <a:gd name="connsiteX3" fmla="*/ 3356510 w 3356510"/>
              <a:gd name="connsiteY3" fmla="*/ 1099407 h 2198813"/>
              <a:gd name="connsiteX4" fmla="*/ 2257104 w 3356510"/>
              <a:gd name="connsiteY4" fmla="*/ 2198813 h 2198813"/>
              <a:gd name="connsiteX5" fmla="*/ 2257104 w 3356510"/>
              <a:gd name="connsiteY5" fmla="*/ 1649110 h 2198813"/>
              <a:gd name="connsiteX6" fmla="*/ 0 w 3356510"/>
              <a:gd name="connsiteY6" fmla="*/ 1649110 h 2198813"/>
              <a:gd name="connsiteX7" fmla="*/ 0 w 3356510"/>
              <a:gd name="connsiteY7" fmla="*/ 549703 h 2198813"/>
              <a:gd name="connsiteX0" fmla="*/ 0 w 3356510"/>
              <a:gd name="connsiteY0" fmla="*/ 1649110 h 2198813"/>
              <a:gd name="connsiteX1" fmla="*/ 2257104 w 3356510"/>
              <a:gd name="connsiteY1" fmla="*/ 549703 h 2198813"/>
              <a:gd name="connsiteX2" fmla="*/ 2257104 w 3356510"/>
              <a:gd name="connsiteY2" fmla="*/ 0 h 2198813"/>
              <a:gd name="connsiteX3" fmla="*/ 3356510 w 3356510"/>
              <a:gd name="connsiteY3" fmla="*/ 1099407 h 2198813"/>
              <a:gd name="connsiteX4" fmla="*/ 2257104 w 3356510"/>
              <a:gd name="connsiteY4" fmla="*/ 2198813 h 2198813"/>
              <a:gd name="connsiteX5" fmla="*/ 2257104 w 3356510"/>
              <a:gd name="connsiteY5" fmla="*/ 1649110 h 2198813"/>
              <a:gd name="connsiteX6" fmla="*/ 0 w 3356510"/>
              <a:gd name="connsiteY6" fmla="*/ 1649110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 name="connsiteX0" fmla="*/ 0 w 3462835"/>
              <a:gd name="connsiteY0" fmla="*/ 1138748 h 2198813"/>
              <a:gd name="connsiteX1" fmla="*/ 2363429 w 3462835"/>
              <a:gd name="connsiteY1" fmla="*/ 549703 h 2198813"/>
              <a:gd name="connsiteX2" fmla="*/ 2363429 w 3462835"/>
              <a:gd name="connsiteY2" fmla="*/ 0 h 2198813"/>
              <a:gd name="connsiteX3" fmla="*/ 3462835 w 3462835"/>
              <a:gd name="connsiteY3" fmla="*/ 1099407 h 2198813"/>
              <a:gd name="connsiteX4" fmla="*/ 2363429 w 3462835"/>
              <a:gd name="connsiteY4" fmla="*/ 2198813 h 2198813"/>
              <a:gd name="connsiteX5" fmla="*/ 2363429 w 3462835"/>
              <a:gd name="connsiteY5" fmla="*/ 1649110 h 2198813"/>
              <a:gd name="connsiteX6" fmla="*/ 0 w 3462835"/>
              <a:gd name="connsiteY6" fmla="*/ 1138748 h 219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835" h="2198813">
                <a:moveTo>
                  <a:pt x="0" y="1138748"/>
                </a:moveTo>
                <a:cubicBezTo>
                  <a:pt x="1061520" y="1302659"/>
                  <a:pt x="2131826" y="1063845"/>
                  <a:pt x="2363429" y="549703"/>
                </a:cubicBezTo>
                <a:lnTo>
                  <a:pt x="2363429" y="0"/>
                </a:lnTo>
                <a:lnTo>
                  <a:pt x="3462835" y="1099407"/>
                </a:lnTo>
                <a:lnTo>
                  <a:pt x="2363429" y="2198813"/>
                </a:lnTo>
                <a:lnTo>
                  <a:pt x="2363429" y="1649110"/>
                </a:lnTo>
                <a:cubicBezTo>
                  <a:pt x="1438260" y="1533018"/>
                  <a:pt x="1372731" y="1721791"/>
                  <a:pt x="0" y="1138748"/>
                </a:cubicBezTo>
                <a:close/>
              </a:path>
            </a:pathLst>
          </a:custGeom>
          <a:gradFill flip="none" rotWithShape="1">
            <a:gsLst>
              <a:gs pos="0">
                <a:sysClr val="window" lastClr="FFFFFF"/>
              </a:gs>
              <a:gs pos="53000">
                <a:srgbClr val="FF7171"/>
              </a:gs>
              <a:gs pos="100000">
                <a:srgbClr val="FF2D2D"/>
              </a:gs>
            </a:gsLst>
            <a:lin ang="0" scaled="1"/>
            <a:tileRect/>
          </a:gradFill>
          <a:ln w="25400" cap="flat" cmpd="sng" algn="ctr">
            <a:noFill/>
            <a:prstDash val="solid"/>
          </a:ln>
          <a:effectLst/>
        </p:spPr>
        <p:txBody>
          <a:bodyPr anchor="ctr"/>
          <a:lstStyle/>
          <a:p>
            <a:pPr algn="ctr">
              <a:defRPr/>
            </a:pPr>
            <a:endParaRPr lang="zh-TW" altLang="en-US" kern="0" dirty="0">
              <a:solidFill>
                <a:prstClr val="white"/>
              </a:solidFill>
              <a:latin typeface="微軟正黑體" panose="020B0604030504040204" pitchFamily="34" charset="-120"/>
              <a:cs typeface="Arial" pitchFamily="34" charset="0"/>
            </a:endParaRPr>
          </a:p>
        </p:txBody>
      </p:sp>
    </p:spTree>
    <p:custDataLst>
      <p:tags r:id="rId1"/>
    </p:custDataLst>
    <p:extLst>
      <p:ext uri="{BB962C8B-B14F-4D97-AF65-F5344CB8AC3E}">
        <p14:creationId xmlns:p14="http://schemas.microsoft.com/office/powerpoint/2010/main" xmlns="" val="7426263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企業應逐年提高初級數據比例</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8" name="群組 7">
            <a:extLst>
              <a:ext uri="{FF2B5EF4-FFF2-40B4-BE49-F238E27FC236}">
                <a16:creationId xmlns:a16="http://schemas.microsoft.com/office/drawing/2014/main" xmlns="" id="{959E0827-6B62-FC6A-1DFC-F398F3161E31}"/>
              </a:ext>
            </a:extLst>
          </p:cNvPr>
          <p:cNvGrpSpPr/>
          <p:nvPr/>
        </p:nvGrpSpPr>
        <p:grpSpPr>
          <a:xfrm>
            <a:off x="816272" y="1356494"/>
            <a:ext cx="7783718" cy="1758337"/>
            <a:chOff x="-41177" y="2727021"/>
            <a:chExt cx="7783718" cy="1758337"/>
          </a:xfrm>
        </p:grpSpPr>
        <p:sp>
          <p:nvSpPr>
            <p:cNvPr id="11" name="TextBox 14">
              <a:extLst>
                <a:ext uri="{FF2B5EF4-FFF2-40B4-BE49-F238E27FC236}">
                  <a16:creationId xmlns:a16="http://schemas.microsoft.com/office/drawing/2014/main" xmlns="" id="{D27658E7-A85B-71CA-9419-986AC91D48C9}"/>
                </a:ext>
              </a:extLst>
            </p:cNvPr>
            <p:cNvSpPr txBox="1"/>
            <p:nvPr/>
          </p:nvSpPr>
          <p:spPr>
            <a:xfrm>
              <a:off x="972997" y="3315807"/>
              <a:ext cx="6769544" cy="1169551"/>
            </a:xfrm>
            <a:prstGeom prst="rect">
              <a:avLst/>
            </a:prstGeom>
            <a:noFill/>
          </p:spPr>
          <p:txBody>
            <a:bodyPr wrap="square" rtlCol="0">
              <a:spAutoFit/>
            </a:bodyPr>
            <a:lstStyle>
              <a:defPPr>
                <a:defRPr lang="en-US"/>
              </a:defPPr>
              <a:lvl1pPr lvl="0" defTabSz="914400">
                <a:defRPr b="1" kern="0">
                  <a:solidFill>
                    <a:srgbClr val="0070C0"/>
                  </a:solidFill>
                  <a:latin typeface="Arial Black" panose="020B0A04020102020204" pitchFamily="34" charset="0"/>
                  <a:ea typeface="微软雅黑" pitchFamily="34" charset="-122"/>
                  <a:cs typeface="Arial" pitchFamily="34" charset="0"/>
                </a:defRPr>
              </a:lvl1pPr>
            </a:lstStyle>
            <a:p>
              <a:pPr marL="285750" indent="-285750">
                <a:spcBef>
                  <a:spcPts val="600"/>
                </a:spcBef>
                <a:spcAft>
                  <a:spcPts val="600"/>
                </a:spcAft>
                <a:buFont typeface="Wingdings" panose="05000000000000000000" pitchFamily="2" charset="2"/>
                <a:buChar char="p"/>
                <a:defRPr/>
              </a:pPr>
              <a:r>
                <a:rPr lang="zh-TW" altLang="zh-TW" sz="2000" dirty="0">
                  <a:latin typeface="Microsoft YaHei" panose="020B0503020204020204" pitchFamily="34" charset="-122"/>
                  <a:ea typeface="Microsoft YaHei" panose="020B0503020204020204" pitchFamily="34" charset="-122"/>
                </a:rPr>
                <a:t>連續水量監測</a:t>
              </a:r>
              <a:r>
                <a:rPr lang="zh-TW" altLang="zh-TW" sz="2000" b="0" dirty="0">
                  <a:solidFill>
                    <a:prstClr val="black"/>
                  </a:solidFill>
                  <a:latin typeface="Microsoft YaHei" panose="020B0503020204020204" pitchFamily="34" charset="-122"/>
                  <a:ea typeface="Microsoft YaHei" panose="020B0503020204020204" pitchFamily="34" charset="-122"/>
                </a:rPr>
                <a:t>或</a:t>
              </a:r>
              <a:r>
                <a:rPr lang="zh-TW" altLang="zh-TW" sz="2000" dirty="0">
                  <a:latin typeface="Microsoft YaHei" panose="020B0503020204020204" pitchFamily="34" charset="-122"/>
                  <a:ea typeface="Microsoft YaHei" panose="020B0503020204020204" pitchFamily="34" charset="-122"/>
                </a:rPr>
                <a:t>定期測定</a:t>
              </a:r>
              <a:r>
                <a:rPr lang="zh-TW" altLang="zh-TW" sz="2000" b="0" dirty="0">
                  <a:solidFill>
                    <a:prstClr val="black"/>
                  </a:solidFill>
                  <a:latin typeface="Microsoft YaHei" panose="020B0503020204020204" pitchFamily="34" charset="-122"/>
                  <a:ea typeface="Microsoft YaHei" panose="020B0503020204020204" pitchFamily="34" charset="-122"/>
                </a:rPr>
                <a:t>結果</a:t>
              </a:r>
              <a:r>
                <a:rPr lang="en-US" altLang="zh-TW" sz="2000" b="0" dirty="0">
                  <a:solidFill>
                    <a:prstClr val="black"/>
                  </a:solidFill>
                  <a:latin typeface="Microsoft YaHei" panose="020B0503020204020204" pitchFamily="34" charset="-122"/>
                  <a:ea typeface="Microsoft YaHei" panose="020B0503020204020204" pitchFamily="34" charset="-122"/>
                </a:rPr>
                <a:t>(</a:t>
              </a:r>
              <a:r>
                <a:rPr lang="zh-TW" altLang="zh-TW" sz="2000" b="0" dirty="0">
                  <a:solidFill>
                    <a:prstClr val="black"/>
                  </a:solidFill>
                  <a:latin typeface="Microsoft YaHei" panose="020B0503020204020204" pitchFamily="34" charset="-122"/>
                  <a:ea typeface="Microsoft YaHei" panose="020B0503020204020204" pitchFamily="34" charset="-122"/>
                </a:rPr>
                <a:t>以</a:t>
              </a:r>
              <a:r>
                <a:rPr lang="zh-TW" altLang="en-US" sz="2000" b="0" dirty="0">
                  <a:solidFill>
                    <a:prstClr val="black"/>
                  </a:solidFill>
                  <a:latin typeface="Microsoft YaHei" panose="020B0503020204020204" pitchFamily="34" charset="-122"/>
                  <a:ea typeface="Microsoft YaHei" panose="020B0503020204020204" pitchFamily="34" charset="-122"/>
                </a:rPr>
                <a:t>定期校驗之</a:t>
              </a:r>
              <a:r>
                <a:rPr lang="zh-TW" altLang="en-US" sz="2000" dirty="0">
                  <a:solidFill>
                    <a:srgbClr val="FF0000"/>
                  </a:solidFill>
                  <a:latin typeface="Microsoft YaHei" panose="020B0503020204020204" pitchFamily="34" charset="-122"/>
                  <a:ea typeface="Microsoft YaHei" panose="020B0503020204020204" pitchFamily="34" charset="-122"/>
                </a:rPr>
                <a:t>水量計量測</a:t>
              </a:r>
              <a:r>
                <a:rPr lang="en-US" altLang="zh-TW" sz="2000" b="0" dirty="0">
                  <a:solidFill>
                    <a:prstClr val="black"/>
                  </a:solidFill>
                  <a:latin typeface="Microsoft YaHei" panose="020B0503020204020204" pitchFamily="34" charset="-122"/>
                  <a:ea typeface="Microsoft YaHei" panose="020B0503020204020204" pitchFamily="34" charset="-122"/>
                </a:rPr>
                <a:t>)</a:t>
              </a:r>
              <a:r>
                <a:rPr lang="zh-TW" altLang="en-US" sz="2000" b="0" dirty="0">
                  <a:solidFill>
                    <a:prstClr val="black"/>
                  </a:solidFill>
                  <a:latin typeface="Microsoft YaHei" panose="020B0503020204020204" pitchFamily="34" charset="-122"/>
                  <a:ea typeface="Microsoft YaHei" panose="020B0503020204020204" pitchFamily="34" charset="-122"/>
                </a:rPr>
                <a:t>。</a:t>
              </a:r>
              <a:endParaRPr lang="en-US" altLang="zh-TW" sz="2000" b="0" dirty="0">
                <a:solidFill>
                  <a:prstClr val="black"/>
                </a:solidFill>
                <a:latin typeface="Microsoft YaHei" panose="020B0503020204020204" pitchFamily="34" charset="-122"/>
                <a:ea typeface="Microsoft YaHei" panose="020B0503020204020204" pitchFamily="34" charset="-122"/>
              </a:endParaRPr>
            </a:p>
            <a:p>
              <a:pPr marL="285750" indent="-285750">
                <a:spcBef>
                  <a:spcPts val="600"/>
                </a:spcBef>
                <a:spcAft>
                  <a:spcPts val="600"/>
                </a:spcAft>
                <a:buFont typeface="Wingdings" panose="05000000000000000000" pitchFamily="2" charset="2"/>
                <a:buChar char="p"/>
                <a:defRPr/>
              </a:pPr>
              <a:r>
                <a:rPr lang="zh-TW" altLang="en-US" sz="2000" b="0" dirty="0">
                  <a:solidFill>
                    <a:prstClr val="black"/>
                  </a:solidFill>
                  <a:latin typeface="Microsoft YaHei" panose="020B0503020204020204" pitchFamily="34" charset="-122"/>
                  <a:ea typeface="Microsoft YaHei" panose="020B0503020204020204" pitchFamily="34" charset="-122"/>
                </a:rPr>
                <a:t>依水量計量測紀錄所提供之文件</a:t>
              </a:r>
              <a:r>
                <a:rPr lang="en-US" altLang="zh-TW" sz="2000" b="0" dirty="0">
                  <a:solidFill>
                    <a:prstClr val="black"/>
                  </a:solidFill>
                  <a:latin typeface="Microsoft YaHei" panose="020B0503020204020204" pitchFamily="34" charset="-122"/>
                  <a:ea typeface="Microsoft YaHei" panose="020B0503020204020204" pitchFamily="34" charset="-122"/>
                </a:rPr>
                <a:t>(</a:t>
              </a:r>
              <a:r>
                <a:rPr lang="zh-TW" altLang="en-US" sz="2000" b="0" dirty="0">
                  <a:solidFill>
                    <a:prstClr val="black"/>
                  </a:solidFill>
                  <a:latin typeface="Microsoft YaHei" panose="020B0503020204020204" pitchFamily="34" charset="-122"/>
                  <a:ea typeface="Microsoft YaHei" panose="020B0503020204020204" pitchFamily="34" charset="-122"/>
                </a:rPr>
                <a:t>如自來水事業</a:t>
              </a:r>
              <a:r>
                <a:rPr lang="zh-TW" altLang="en-US" sz="2000" dirty="0">
                  <a:latin typeface="Microsoft YaHei" panose="020B0503020204020204" pitchFamily="34" charset="-122"/>
                  <a:ea typeface="Microsoft YaHei" panose="020B0503020204020204" pitchFamily="34" charset="-122"/>
                </a:rPr>
                <a:t>水費資料</a:t>
              </a:r>
              <a:r>
                <a:rPr lang="zh-TW" altLang="en-US" sz="2000" b="0" dirty="0">
                  <a:solidFill>
                    <a:prstClr val="black"/>
                  </a:solidFill>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契約供水之供水紀錄</a:t>
              </a:r>
              <a:r>
                <a:rPr lang="zh-TW" altLang="en-US" sz="2000" b="0" dirty="0">
                  <a:solidFill>
                    <a:prstClr val="black"/>
                  </a:solidFill>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計費資料</a:t>
              </a:r>
              <a:r>
                <a:rPr lang="zh-TW" altLang="en-US" sz="2000" b="0" dirty="0">
                  <a:solidFill>
                    <a:prstClr val="black"/>
                  </a:solidFill>
                  <a:latin typeface="Microsoft YaHei" panose="020B0503020204020204" pitchFamily="34" charset="-122"/>
                  <a:ea typeface="Microsoft YaHei" panose="020B0503020204020204" pitchFamily="34" charset="-122"/>
                </a:rPr>
                <a:t>等</a:t>
              </a:r>
              <a:r>
                <a:rPr lang="en-US" altLang="zh-TW" sz="2000" b="0" dirty="0">
                  <a:solidFill>
                    <a:prstClr val="black"/>
                  </a:solidFill>
                  <a:latin typeface="Microsoft YaHei" panose="020B0503020204020204" pitchFamily="34" charset="-122"/>
                  <a:ea typeface="Microsoft YaHei" panose="020B0503020204020204" pitchFamily="34" charset="-122"/>
                </a:rPr>
                <a:t>)</a:t>
              </a:r>
              <a:r>
                <a:rPr lang="zh-TW" altLang="en-US" sz="2000" b="0" dirty="0">
                  <a:solidFill>
                    <a:prstClr val="black"/>
                  </a:solidFill>
                  <a:latin typeface="Microsoft YaHei" panose="020B0503020204020204" pitchFamily="34" charset="-122"/>
                  <a:ea typeface="Microsoft YaHei" panose="020B0503020204020204" pitchFamily="34" charset="-122"/>
                </a:rPr>
                <a:t>。</a:t>
              </a:r>
              <a:endParaRPr lang="en-US" altLang="zh-TW" sz="2000" b="0" dirty="0">
                <a:solidFill>
                  <a:prstClr val="black"/>
                </a:solidFill>
                <a:latin typeface="Microsoft YaHei" panose="020B0503020204020204" pitchFamily="34" charset="-122"/>
                <a:ea typeface="Microsoft YaHei" panose="020B0503020204020204" pitchFamily="34" charset="-122"/>
              </a:endParaRPr>
            </a:p>
          </p:txBody>
        </p:sp>
        <p:grpSp>
          <p:nvGrpSpPr>
            <p:cNvPr id="12" name="群組 11">
              <a:extLst>
                <a:ext uri="{FF2B5EF4-FFF2-40B4-BE49-F238E27FC236}">
                  <a16:creationId xmlns:a16="http://schemas.microsoft.com/office/drawing/2014/main" xmlns="" id="{55DE95CE-79C8-4599-768F-C088338200C0}"/>
                </a:ext>
              </a:extLst>
            </p:cNvPr>
            <p:cNvGrpSpPr/>
            <p:nvPr/>
          </p:nvGrpSpPr>
          <p:grpSpPr>
            <a:xfrm>
              <a:off x="-41177" y="2727021"/>
              <a:ext cx="4046750" cy="928934"/>
              <a:chOff x="-41177" y="2727021"/>
              <a:chExt cx="4046750" cy="928934"/>
            </a:xfrm>
          </p:grpSpPr>
          <p:grpSp>
            <p:nvGrpSpPr>
              <p:cNvPr id="13" name="群組 12">
                <a:extLst>
                  <a:ext uri="{FF2B5EF4-FFF2-40B4-BE49-F238E27FC236}">
                    <a16:creationId xmlns:a16="http://schemas.microsoft.com/office/drawing/2014/main" xmlns="" id="{488572B9-AB76-B1CF-3037-48189DF8E0B8}"/>
                  </a:ext>
                </a:extLst>
              </p:cNvPr>
              <p:cNvGrpSpPr/>
              <p:nvPr/>
            </p:nvGrpSpPr>
            <p:grpSpPr>
              <a:xfrm>
                <a:off x="-41177" y="2924007"/>
                <a:ext cx="964408" cy="731948"/>
                <a:chOff x="249552" y="1834283"/>
                <a:chExt cx="964408" cy="731948"/>
              </a:xfrm>
            </p:grpSpPr>
            <p:sp>
              <p:nvSpPr>
                <p:cNvPr id="20" name="椭圆形标注 37">
                  <a:extLst>
                    <a:ext uri="{FF2B5EF4-FFF2-40B4-BE49-F238E27FC236}">
                      <a16:creationId xmlns:a16="http://schemas.microsoft.com/office/drawing/2014/main" xmlns="" id="{4FEE10A7-9311-038E-A95A-4D05F8C1CD04}"/>
                    </a:ext>
                  </a:extLst>
                </p:cNvPr>
                <p:cNvSpPr/>
                <p:nvPr/>
              </p:nvSpPr>
              <p:spPr>
                <a:xfrm rot="15378986">
                  <a:off x="371756" y="1816283"/>
                  <a:ext cx="720000" cy="756000"/>
                </a:xfrm>
                <a:prstGeom prst="wedgeEllipseCallout">
                  <a:avLst>
                    <a:gd name="adj1" fmla="val -11257"/>
                    <a:gd name="adj2" fmla="val 65210"/>
                  </a:avLst>
                </a:prstGeom>
                <a:solidFill>
                  <a:srgbClr val="003366"/>
                </a:solidFill>
                <a:ln w="25400" cap="flat" cmpd="sng" algn="ctr">
                  <a:solidFill>
                    <a:srgbClr val="003366"/>
                  </a:solidFill>
                  <a:prstDash val="solid"/>
                </a:ln>
                <a:effectLst/>
              </p:spPr>
              <p:txBody>
                <a:bodyPr rtlCol="0" anchor="ctr"/>
                <a:lstStyle/>
                <a:p>
                  <a:pPr algn="ctr">
                    <a:defRPr/>
                  </a:pPr>
                  <a:endParaRPr lang="en-US" b="1" kern="0">
                    <a:solidFill>
                      <a:sysClr val="window" lastClr="FFFFFF"/>
                    </a:solidFill>
                    <a:cs typeface="Arial" panose="020B0604020202020204" pitchFamily="34" charset="0"/>
                  </a:endParaRPr>
                </a:p>
              </p:txBody>
            </p:sp>
            <p:sp>
              <p:nvSpPr>
                <p:cNvPr id="21" name="TextBox 38">
                  <a:extLst>
                    <a:ext uri="{FF2B5EF4-FFF2-40B4-BE49-F238E27FC236}">
                      <a16:creationId xmlns:a16="http://schemas.microsoft.com/office/drawing/2014/main" xmlns="" id="{619C4903-7A1D-06BF-4AE0-59E31DCEE1C4}"/>
                    </a:ext>
                  </a:extLst>
                </p:cNvPr>
                <p:cNvSpPr txBox="1"/>
                <p:nvPr/>
              </p:nvSpPr>
              <p:spPr>
                <a:xfrm>
                  <a:off x="249552" y="1969864"/>
                  <a:ext cx="964408"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en-US" altLang="zh-CN"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rPr>
                    <a:t>1</a:t>
                  </a:r>
                  <a:endParaRPr lang="zh-CN" altLang="en-US"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椭圆形标注 37">
                  <a:extLst>
                    <a:ext uri="{FF2B5EF4-FFF2-40B4-BE49-F238E27FC236}">
                      <a16:creationId xmlns:a16="http://schemas.microsoft.com/office/drawing/2014/main" xmlns="" id="{194C95FD-FD73-060E-C89D-63EFB5CCFFBF}"/>
                    </a:ext>
                  </a:extLst>
                </p:cNvPr>
                <p:cNvSpPr/>
                <p:nvPr/>
              </p:nvSpPr>
              <p:spPr>
                <a:xfrm rot="15378986">
                  <a:off x="371756" y="1828231"/>
                  <a:ext cx="720000" cy="756000"/>
                </a:xfrm>
                <a:prstGeom prst="wedgeEllipseCallout">
                  <a:avLst>
                    <a:gd name="adj1" fmla="val -11257"/>
                    <a:gd name="adj2" fmla="val 65210"/>
                  </a:avLst>
                </a:prstGeom>
                <a:solidFill>
                  <a:srgbClr val="003366"/>
                </a:solidFill>
                <a:ln w="25400" cap="flat" cmpd="sng" algn="ctr">
                  <a:solidFill>
                    <a:srgbClr val="003366"/>
                  </a:solidFill>
                  <a:prstDash val="solid"/>
                </a:ln>
                <a:effectLst/>
              </p:spPr>
              <p:txBody>
                <a:bodyPr rtlCol="0" anchor="ctr"/>
                <a:lstStyle/>
                <a:p>
                  <a:pPr algn="ctr">
                    <a:defRPr/>
                  </a:pPr>
                  <a:endParaRPr lang="en-US" b="1" kern="0">
                    <a:solidFill>
                      <a:sysClr val="window" lastClr="FFFFFF"/>
                    </a:solidFill>
                    <a:cs typeface="Arial" panose="020B0604020202020204" pitchFamily="34" charset="0"/>
                  </a:endParaRPr>
                </a:p>
              </p:txBody>
            </p:sp>
            <p:sp>
              <p:nvSpPr>
                <p:cNvPr id="23" name="TextBox 38">
                  <a:extLst>
                    <a:ext uri="{FF2B5EF4-FFF2-40B4-BE49-F238E27FC236}">
                      <a16:creationId xmlns:a16="http://schemas.microsoft.com/office/drawing/2014/main" xmlns="" id="{014F1F30-D2BC-7695-3BB7-C02230BA1B1C}"/>
                    </a:ext>
                  </a:extLst>
                </p:cNvPr>
                <p:cNvSpPr txBox="1"/>
                <p:nvPr/>
              </p:nvSpPr>
              <p:spPr>
                <a:xfrm>
                  <a:off x="249552" y="1981812"/>
                  <a:ext cx="964408"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en-US" altLang="zh-CN"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rPr>
                    <a:t>1</a:t>
                  </a:r>
                  <a:endParaRPr lang="zh-CN" altLang="en-US"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endParaRPr>
                </a:p>
              </p:txBody>
            </p:sp>
          </p:grpSp>
          <p:cxnSp>
            <p:nvCxnSpPr>
              <p:cNvPr id="18" name="直接连接符 44">
                <a:extLst>
                  <a:ext uri="{FF2B5EF4-FFF2-40B4-BE49-F238E27FC236}">
                    <a16:creationId xmlns:a16="http://schemas.microsoft.com/office/drawing/2014/main" xmlns="" id="{63DBF88D-6433-F77B-3BD9-8D8884B33256}"/>
                  </a:ext>
                </a:extLst>
              </p:cNvPr>
              <p:cNvCxnSpPr/>
              <p:nvPr/>
            </p:nvCxnSpPr>
            <p:spPr>
              <a:xfrm flipH="1">
                <a:off x="945573" y="3243982"/>
                <a:ext cx="3060000" cy="0"/>
              </a:xfrm>
              <a:prstGeom prst="line">
                <a:avLst/>
              </a:prstGeom>
              <a:noFill/>
              <a:ln w="19050" cap="flat" cmpd="sng" algn="ctr">
                <a:solidFill>
                  <a:srgbClr val="003366"/>
                </a:solidFill>
                <a:prstDash val="solid"/>
              </a:ln>
              <a:effectLst/>
            </p:spPr>
          </p:cxnSp>
          <p:sp>
            <p:nvSpPr>
              <p:cNvPr id="19" name="TextBox 13">
                <a:extLst>
                  <a:ext uri="{FF2B5EF4-FFF2-40B4-BE49-F238E27FC236}">
                    <a16:creationId xmlns:a16="http://schemas.microsoft.com/office/drawing/2014/main" xmlns="" id="{DC13248D-47A9-FAB9-5683-5C4511020E31}"/>
                  </a:ext>
                </a:extLst>
              </p:cNvPr>
              <p:cNvSpPr txBox="1"/>
              <p:nvPr/>
            </p:nvSpPr>
            <p:spPr>
              <a:xfrm>
                <a:off x="945571" y="2727021"/>
                <a:ext cx="3060000" cy="461665"/>
              </a:xfrm>
              <a:prstGeom prst="rect">
                <a:avLst/>
              </a:prstGeom>
              <a:solidFill>
                <a:srgbClr val="F79646">
                  <a:alpha val="50000"/>
                </a:srgbClr>
              </a:solidFill>
              <a:ln>
                <a:noFill/>
              </a:ln>
              <a:effectLst/>
            </p:spPr>
            <p:txBody>
              <a:bodyPr wrap="square" rtlCol="0">
                <a:spAutoFit/>
              </a:bodyPr>
              <a:lstStyle>
                <a:defPPr>
                  <a:defRPr lang="en-US"/>
                </a:defPPr>
                <a:lvl1pPr lvl="0">
                  <a:lnSpc>
                    <a:spcPct val="80000"/>
                  </a:lnSpc>
                  <a:defRPr kumimoji="1" sz="2800" b="1" kern="0">
                    <a:solidFill>
                      <a:schemeClr val="accent6">
                        <a:lumMod val="20000"/>
                        <a:lumOff val="80000"/>
                      </a:schemeClr>
                    </a:solidFill>
                    <a:effectLst>
                      <a:glow rad="88900">
                        <a:srgbClr val="000000">
                          <a:lumMod val="95000"/>
                          <a:lumOff val="5000"/>
                        </a:srgbClr>
                      </a:glow>
                    </a:effectLst>
                    <a:ea typeface="Lantinghei TC Heavy" charset="-120"/>
                  </a:defRPr>
                </a:lvl1pPr>
              </a:lstStyle>
              <a:p>
                <a:pPr algn="ctr">
                  <a:lnSpc>
                    <a:spcPct val="100000"/>
                  </a:lnSpc>
                  <a:defRPr/>
                </a:pPr>
                <a:r>
                  <a:rPr lang="zh-TW" altLang="en-US"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rPr>
                  <a:t>初級數據</a:t>
                </a:r>
                <a:endParaRPr lang="en-US" altLang="zh-TW"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endParaRPr>
              </a:p>
            </p:txBody>
          </p:sp>
        </p:grpSp>
      </p:grpSp>
      <p:grpSp>
        <p:nvGrpSpPr>
          <p:cNvPr id="24" name="群組 23">
            <a:extLst>
              <a:ext uri="{FF2B5EF4-FFF2-40B4-BE49-F238E27FC236}">
                <a16:creationId xmlns:a16="http://schemas.microsoft.com/office/drawing/2014/main" xmlns="" id="{01E0C505-984C-965E-6A61-7BDAFF4F7E23}"/>
              </a:ext>
            </a:extLst>
          </p:cNvPr>
          <p:cNvGrpSpPr/>
          <p:nvPr/>
        </p:nvGrpSpPr>
        <p:grpSpPr>
          <a:xfrm>
            <a:off x="788857" y="3201993"/>
            <a:ext cx="10379806" cy="1028271"/>
            <a:chOff x="-41177" y="2695157"/>
            <a:chExt cx="10379806" cy="1028271"/>
          </a:xfrm>
        </p:grpSpPr>
        <p:sp>
          <p:nvSpPr>
            <p:cNvPr id="25" name="TextBox 14">
              <a:extLst>
                <a:ext uri="{FF2B5EF4-FFF2-40B4-BE49-F238E27FC236}">
                  <a16:creationId xmlns:a16="http://schemas.microsoft.com/office/drawing/2014/main" xmlns="" id="{02607080-5D9E-0C13-CB0E-7D046F7B4E75}"/>
                </a:ext>
              </a:extLst>
            </p:cNvPr>
            <p:cNvSpPr txBox="1"/>
            <p:nvPr/>
          </p:nvSpPr>
          <p:spPr>
            <a:xfrm>
              <a:off x="945573" y="3354096"/>
              <a:ext cx="9393056" cy="369332"/>
            </a:xfrm>
            <a:prstGeom prst="rect">
              <a:avLst/>
            </a:prstGeom>
            <a:noFill/>
          </p:spPr>
          <p:txBody>
            <a:bodyPr wrap="square" rtlCol="0">
              <a:spAutoFit/>
            </a:bodyPr>
            <a:lstStyle>
              <a:defPPr>
                <a:defRPr lang="en-US"/>
              </a:defPPr>
              <a:lvl1pPr lvl="0" defTabSz="914400">
                <a:defRPr b="1" kern="0">
                  <a:solidFill>
                    <a:srgbClr val="0070C0"/>
                  </a:solidFill>
                  <a:latin typeface="Arial Black" panose="020B0A04020102020204" pitchFamily="34" charset="0"/>
                  <a:ea typeface="微软雅黑" pitchFamily="34" charset="-122"/>
                  <a:cs typeface="Arial" pitchFamily="34" charset="0"/>
                </a:defRPr>
              </a:lvl1pPr>
            </a:lstStyle>
            <a:p>
              <a:pPr marL="285750" indent="-285750">
                <a:spcBef>
                  <a:spcPts val="600"/>
                </a:spcBef>
                <a:spcAft>
                  <a:spcPts val="600"/>
                </a:spcAft>
                <a:buFont typeface="Wingdings" panose="05000000000000000000" pitchFamily="2" charset="2"/>
                <a:buChar char="p"/>
                <a:defRPr/>
              </a:pPr>
              <a:r>
                <a:rPr lang="zh-TW" altLang="en-US" b="0" dirty="0">
                  <a:solidFill>
                    <a:prstClr val="black"/>
                  </a:solidFill>
                  <a:latin typeface="Microsoft YaHei" panose="020B0503020204020204" pitchFamily="34" charset="-122"/>
                  <a:ea typeface="Microsoft YaHei" panose="020B0503020204020204" pitchFamily="34" charset="-122"/>
                </a:rPr>
                <a:t>除</a:t>
              </a:r>
              <a:r>
                <a:rPr lang="zh-TW" altLang="en-US" dirty="0">
                  <a:latin typeface="Microsoft YaHei" panose="020B0503020204020204" pitchFamily="34" charset="-122"/>
                  <a:ea typeface="Microsoft YaHei" panose="020B0503020204020204" pitchFamily="34" charset="-122"/>
                </a:rPr>
                <a:t>直接量測</a:t>
              </a:r>
              <a:r>
                <a:rPr lang="zh-TW" altLang="en-US" b="0" dirty="0">
                  <a:solidFill>
                    <a:prstClr val="black"/>
                  </a:solidFill>
                  <a:latin typeface="Microsoft YaHei" panose="020B0503020204020204" pitchFamily="34" charset="-122"/>
                  <a:ea typeface="Microsoft YaHei" panose="020B0503020204020204" pitchFamily="34" charset="-122"/>
                </a:rPr>
                <a:t>或</a:t>
              </a:r>
              <a:r>
                <a:rPr lang="zh-TW" altLang="en-US" dirty="0">
                  <a:latin typeface="Microsoft YaHei" panose="020B0503020204020204" pitchFamily="34" charset="-122"/>
                  <a:ea typeface="Microsoft YaHei" panose="020B0503020204020204" pitchFamily="34" charset="-122"/>
                </a:rPr>
                <a:t>原始來源以直接量測為基礎計算以外</a:t>
              </a:r>
              <a:r>
                <a:rPr lang="zh-TW" altLang="en-US" b="0" dirty="0">
                  <a:solidFill>
                    <a:prstClr val="black"/>
                  </a:solidFill>
                  <a:latin typeface="Microsoft YaHei" panose="020B0503020204020204" pitchFamily="34" charset="-122"/>
                  <a:ea typeface="Microsoft YaHei" panose="020B0503020204020204" pitchFamily="34" charset="-122"/>
                </a:rPr>
                <a:t>所獲得的數據，可能來源有：</a:t>
              </a:r>
            </a:p>
          </p:txBody>
        </p:sp>
        <p:grpSp>
          <p:nvGrpSpPr>
            <p:cNvPr id="26" name="群組 25">
              <a:extLst>
                <a:ext uri="{FF2B5EF4-FFF2-40B4-BE49-F238E27FC236}">
                  <a16:creationId xmlns:a16="http://schemas.microsoft.com/office/drawing/2014/main" xmlns="" id="{65DF4341-B517-6413-0733-09323BCD52E2}"/>
                </a:ext>
              </a:extLst>
            </p:cNvPr>
            <p:cNvGrpSpPr/>
            <p:nvPr/>
          </p:nvGrpSpPr>
          <p:grpSpPr>
            <a:xfrm>
              <a:off x="-41177" y="2695157"/>
              <a:ext cx="4074163" cy="948850"/>
              <a:chOff x="-41177" y="2695157"/>
              <a:chExt cx="4074163" cy="948850"/>
            </a:xfrm>
          </p:grpSpPr>
          <p:grpSp>
            <p:nvGrpSpPr>
              <p:cNvPr id="27" name="群組 26">
                <a:extLst>
                  <a:ext uri="{FF2B5EF4-FFF2-40B4-BE49-F238E27FC236}">
                    <a16:creationId xmlns:a16="http://schemas.microsoft.com/office/drawing/2014/main" xmlns="" id="{CC378495-248D-8484-C1D7-299EBE6A64D7}"/>
                  </a:ext>
                </a:extLst>
              </p:cNvPr>
              <p:cNvGrpSpPr/>
              <p:nvPr/>
            </p:nvGrpSpPr>
            <p:grpSpPr>
              <a:xfrm>
                <a:off x="-41177" y="2924007"/>
                <a:ext cx="964408" cy="720000"/>
                <a:chOff x="249552" y="1834283"/>
                <a:chExt cx="964408" cy="720000"/>
              </a:xfrm>
            </p:grpSpPr>
            <p:sp>
              <p:nvSpPr>
                <p:cNvPr id="30" name="椭圆形标注 37">
                  <a:extLst>
                    <a:ext uri="{FF2B5EF4-FFF2-40B4-BE49-F238E27FC236}">
                      <a16:creationId xmlns:a16="http://schemas.microsoft.com/office/drawing/2014/main" xmlns="" id="{A3A5CDCC-6C42-9698-55AB-A4CF6E195634}"/>
                    </a:ext>
                  </a:extLst>
                </p:cNvPr>
                <p:cNvSpPr/>
                <p:nvPr/>
              </p:nvSpPr>
              <p:spPr>
                <a:xfrm rot="15626325">
                  <a:off x="371756" y="1816283"/>
                  <a:ext cx="720000" cy="756000"/>
                </a:xfrm>
                <a:prstGeom prst="wedgeEllipseCallout">
                  <a:avLst>
                    <a:gd name="adj1" fmla="val -11257"/>
                    <a:gd name="adj2" fmla="val 65210"/>
                  </a:avLst>
                </a:prstGeom>
                <a:solidFill>
                  <a:srgbClr val="003366"/>
                </a:solidFill>
                <a:ln w="25400" cap="flat" cmpd="sng" algn="ctr">
                  <a:solidFill>
                    <a:srgbClr val="003366"/>
                  </a:solidFill>
                  <a:prstDash val="solid"/>
                </a:ln>
                <a:effectLst/>
              </p:spPr>
              <p:txBody>
                <a:bodyPr rtlCol="0" anchor="ctr"/>
                <a:lstStyle/>
                <a:p>
                  <a:pPr algn="ctr">
                    <a:defRPr/>
                  </a:pPr>
                  <a:endParaRPr lang="en-US" b="1" kern="0" dirty="0">
                    <a:solidFill>
                      <a:sysClr val="window" lastClr="FFFFFF"/>
                    </a:solidFill>
                    <a:cs typeface="Arial" panose="020B0604020202020204" pitchFamily="34" charset="0"/>
                  </a:endParaRPr>
                </a:p>
              </p:txBody>
            </p:sp>
            <p:sp>
              <p:nvSpPr>
                <p:cNvPr id="31" name="TextBox 38">
                  <a:extLst>
                    <a:ext uri="{FF2B5EF4-FFF2-40B4-BE49-F238E27FC236}">
                      <a16:creationId xmlns:a16="http://schemas.microsoft.com/office/drawing/2014/main" xmlns="" id="{4E3A5E9A-3AE6-96D7-56A2-D07A49604DA0}"/>
                    </a:ext>
                  </a:extLst>
                </p:cNvPr>
                <p:cNvSpPr txBox="1"/>
                <p:nvPr/>
              </p:nvSpPr>
              <p:spPr>
                <a:xfrm>
                  <a:off x="249552" y="1993096"/>
                  <a:ext cx="964408"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defRPr/>
                  </a:pPr>
                  <a:r>
                    <a:rPr lang="en-US" altLang="zh-CN"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rPr>
                    <a:t>2</a:t>
                  </a:r>
                  <a:endParaRPr lang="zh-CN" altLang="en-US" sz="3200" dirty="0">
                    <a:solidFill>
                      <a:sysClr val="window" lastClr="FFFFFF"/>
                    </a:solidFill>
                    <a:latin typeface="Arial" panose="020B0604020202020204" pitchFamily="34" charset="0"/>
                    <a:ea typeface="微軟正黑體" panose="020B0604030504040204" pitchFamily="34" charset="-120"/>
                    <a:cs typeface="Arial" panose="020B0604020202020204" pitchFamily="34" charset="0"/>
                  </a:endParaRPr>
                </a:p>
              </p:txBody>
            </p:sp>
          </p:grpSp>
          <p:cxnSp>
            <p:nvCxnSpPr>
              <p:cNvPr id="28" name="直接连接符 44">
                <a:extLst>
                  <a:ext uri="{FF2B5EF4-FFF2-40B4-BE49-F238E27FC236}">
                    <a16:creationId xmlns:a16="http://schemas.microsoft.com/office/drawing/2014/main" xmlns="" id="{EAE8D568-DDAE-2F30-676F-6638C49D68F5}"/>
                  </a:ext>
                </a:extLst>
              </p:cNvPr>
              <p:cNvCxnSpPr>
                <a:cxnSpLocks/>
              </p:cNvCxnSpPr>
              <p:nvPr/>
            </p:nvCxnSpPr>
            <p:spPr>
              <a:xfrm flipH="1">
                <a:off x="945573" y="3243982"/>
                <a:ext cx="3087413" cy="0"/>
              </a:xfrm>
              <a:prstGeom prst="line">
                <a:avLst/>
              </a:prstGeom>
              <a:noFill/>
              <a:ln w="19050" cap="flat" cmpd="sng" algn="ctr">
                <a:solidFill>
                  <a:srgbClr val="003366"/>
                </a:solidFill>
                <a:prstDash val="solid"/>
              </a:ln>
              <a:effectLst/>
            </p:spPr>
          </p:cxnSp>
          <p:sp>
            <p:nvSpPr>
              <p:cNvPr id="29" name="TextBox 13">
                <a:extLst>
                  <a:ext uri="{FF2B5EF4-FFF2-40B4-BE49-F238E27FC236}">
                    <a16:creationId xmlns:a16="http://schemas.microsoft.com/office/drawing/2014/main" xmlns="" id="{30C8A815-D37D-CBC4-B7DB-24BF4FEA5246}"/>
                  </a:ext>
                </a:extLst>
              </p:cNvPr>
              <p:cNvSpPr txBox="1"/>
              <p:nvPr/>
            </p:nvSpPr>
            <p:spPr>
              <a:xfrm>
                <a:off x="945573" y="2695157"/>
                <a:ext cx="3087413" cy="461665"/>
              </a:xfrm>
              <a:prstGeom prst="rect">
                <a:avLst/>
              </a:prstGeom>
              <a:solidFill>
                <a:srgbClr val="F79646">
                  <a:alpha val="50000"/>
                </a:srgbClr>
              </a:solidFill>
              <a:ln>
                <a:noFill/>
              </a:ln>
              <a:effectLst/>
            </p:spPr>
            <p:txBody>
              <a:bodyPr wrap="square" rtlCol="0">
                <a:spAutoFit/>
              </a:bodyPr>
              <a:lstStyle>
                <a:defPPr>
                  <a:defRPr lang="en-US"/>
                </a:defPPr>
                <a:lvl1pPr lvl="0">
                  <a:lnSpc>
                    <a:spcPct val="80000"/>
                  </a:lnSpc>
                  <a:defRPr kumimoji="1" sz="2800" b="1" kern="0">
                    <a:solidFill>
                      <a:schemeClr val="accent6">
                        <a:lumMod val="20000"/>
                        <a:lumOff val="80000"/>
                      </a:schemeClr>
                    </a:solidFill>
                    <a:effectLst>
                      <a:glow rad="88900">
                        <a:srgbClr val="000000">
                          <a:lumMod val="95000"/>
                          <a:lumOff val="5000"/>
                        </a:srgbClr>
                      </a:glow>
                    </a:effectLst>
                    <a:ea typeface="Lantinghei TC Heavy" charset="-120"/>
                  </a:defRPr>
                </a:lvl1pPr>
              </a:lstStyle>
              <a:p>
                <a:pPr algn="ctr">
                  <a:lnSpc>
                    <a:spcPct val="100000"/>
                  </a:lnSpc>
                  <a:defRPr/>
                </a:pPr>
                <a:r>
                  <a:rPr lang="zh-TW" altLang="en-US"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rPr>
                  <a:t>二級數據</a:t>
                </a:r>
                <a:endParaRPr lang="zh-TW" altLang="zh-TW" sz="2400" dirty="0">
                  <a:solidFill>
                    <a:srgbClr val="002060"/>
                  </a:solidFill>
                  <a:effectLst/>
                  <a:latin typeface="Microsoft YaHei" panose="020B0503020204020204" pitchFamily="34" charset="-122"/>
                  <a:ea typeface="Microsoft YaHei" panose="020B0503020204020204" pitchFamily="34" charset="-122"/>
                  <a:cs typeface="Arial" panose="020B0604020202020204" pitchFamily="34" charset="0"/>
                </a:endParaRPr>
              </a:p>
            </p:txBody>
          </p:sp>
        </p:grpSp>
      </p:grpSp>
      <p:pic>
        <p:nvPicPr>
          <p:cNvPr id="32" name="圖片 31">
            <a:extLst>
              <a:ext uri="{FF2B5EF4-FFF2-40B4-BE49-F238E27FC236}">
                <a16:creationId xmlns:a16="http://schemas.microsoft.com/office/drawing/2014/main" xmlns="" id="{815F2B1C-FA21-6E1B-ADD9-32308EE97F65}"/>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a:off x="561041" y="1123829"/>
            <a:ext cx="964408" cy="888987"/>
          </a:xfrm>
          <a:prstGeom prst="rect">
            <a:avLst/>
          </a:prstGeom>
        </p:spPr>
      </p:pic>
      <p:sp>
        <p:nvSpPr>
          <p:cNvPr id="33" name="文字方塊 32">
            <a:extLst>
              <a:ext uri="{FF2B5EF4-FFF2-40B4-BE49-F238E27FC236}">
                <a16:creationId xmlns:a16="http://schemas.microsoft.com/office/drawing/2014/main" xmlns="" id="{90238C10-3130-291C-23E9-B9F570231348}"/>
              </a:ext>
            </a:extLst>
          </p:cNvPr>
          <p:cNvSpPr txBox="1"/>
          <p:nvPr/>
        </p:nvSpPr>
        <p:spPr>
          <a:xfrm>
            <a:off x="1852688" y="4344493"/>
            <a:ext cx="9570618" cy="2154436"/>
          </a:xfrm>
          <a:custGeom>
            <a:avLst/>
            <a:gdLst>
              <a:gd name="connsiteX0" fmla="*/ 0 w 9570618"/>
              <a:gd name="connsiteY0" fmla="*/ 0 h 2154436"/>
              <a:gd name="connsiteX1" fmla="*/ 502457 w 9570618"/>
              <a:gd name="connsiteY1" fmla="*/ 0 h 2154436"/>
              <a:gd name="connsiteX2" fmla="*/ 1292033 w 9570618"/>
              <a:gd name="connsiteY2" fmla="*/ 0 h 2154436"/>
              <a:gd name="connsiteX3" fmla="*/ 1890197 w 9570618"/>
              <a:gd name="connsiteY3" fmla="*/ 0 h 2154436"/>
              <a:gd name="connsiteX4" fmla="*/ 2488361 w 9570618"/>
              <a:gd name="connsiteY4" fmla="*/ 0 h 2154436"/>
              <a:gd name="connsiteX5" fmla="*/ 2799406 w 9570618"/>
              <a:gd name="connsiteY5" fmla="*/ 0 h 2154436"/>
              <a:gd name="connsiteX6" fmla="*/ 3493276 w 9570618"/>
              <a:gd name="connsiteY6" fmla="*/ 0 h 2154436"/>
              <a:gd name="connsiteX7" fmla="*/ 4091439 w 9570618"/>
              <a:gd name="connsiteY7" fmla="*/ 0 h 2154436"/>
              <a:gd name="connsiteX8" fmla="*/ 4689603 w 9570618"/>
              <a:gd name="connsiteY8" fmla="*/ 0 h 2154436"/>
              <a:gd name="connsiteX9" fmla="*/ 5096354 w 9570618"/>
              <a:gd name="connsiteY9" fmla="*/ 0 h 2154436"/>
              <a:gd name="connsiteX10" fmla="*/ 5790224 w 9570618"/>
              <a:gd name="connsiteY10" fmla="*/ 0 h 2154436"/>
              <a:gd name="connsiteX11" fmla="*/ 6101269 w 9570618"/>
              <a:gd name="connsiteY11" fmla="*/ 0 h 2154436"/>
              <a:gd name="connsiteX12" fmla="*/ 6412314 w 9570618"/>
              <a:gd name="connsiteY12" fmla="*/ 0 h 2154436"/>
              <a:gd name="connsiteX13" fmla="*/ 7106184 w 9570618"/>
              <a:gd name="connsiteY13" fmla="*/ 0 h 2154436"/>
              <a:gd name="connsiteX14" fmla="*/ 7704347 w 9570618"/>
              <a:gd name="connsiteY14" fmla="*/ 0 h 2154436"/>
              <a:gd name="connsiteX15" fmla="*/ 8398217 w 9570618"/>
              <a:gd name="connsiteY15" fmla="*/ 0 h 2154436"/>
              <a:gd name="connsiteX16" fmla="*/ 9570618 w 9570618"/>
              <a:gd name="connsiteY16" fmla="*/ 0 h 2154436"/>
              <a:gd name="connsiteX17" fmla="*/ 9570618 w 9570618"/>
              <a:gd name="connsiteY17" fmla="*/ 473976 h 2154436"/>
              <a:gd name="connsiteX18" fmla="*/ 9570618 w 9570618"/>
              <a:gd name="connsiteY18" fmla="*/ 1034129 h 2154436"/>
              <a:gd name="connsiteX19" fmla="*/ 9570618 w 9570618"/>
              <a:gd name="connsiteY19" fmla="*/ 1594283 h 2154436"/>
              <a:gd name="connsiteX20" fmla="*/ 9570618 w 9570618"/>
              <a:gd name="connsiteY20" fmla="*/ 2154436 h 2154436"/>
              <a:gd name="connsiteX21" fmla="*/ 8876748 w 9570618"/>
              <a:gd name="connsiteY21" fmla="*/ 2154436 h 2154436"/>
              <a:gd name="connsiteX22" fmla="*/ 8469997 w 9570618"/>
              <a:gd name="connsiteY22" fmla="*/ 2154436 h 2154436"/>
              <a:gd name="connsiteX23" fmla="*/ 8063246 w 9570618"/>
              <a:gd name="connsiteY23" fmla="*/ 2154436 h 2154436"/>
              <a:gd name="connsiteX24" fmla="*/ 7273670 w 9570618"/>
              <a:gd name="connsiteY24" fmla="*/ 2154436 h 2154436"/>
              <a:gd name="connsiteX25" fmla="*/ 6484094 w 9570618"/>
              <a:gd name="connsiteY25" fmla="*/ 2154436 h 2154436"/>
              <a:gd name="connsiteX26" fmla="*/ 5885930 w 9570618"/>
              <a:gd name="connsiteY26" fmla="*/ 2154436 h 2154436"/>
              <a:gd name="connsiteX27" fmla="*/ 5383473 w 9570618"/>
              <a:gd name="connsiteY27" fmla="*/ 2154436 h 2154436"/>
              <a:gd name="connsiteX28" fmla="*/ 4785309 w 9570618"/>
              <a:gd name="connsiteY28" fmla="*/ 2154436 h 2154436"/>
              <a:gd name="connsiteX29" fmla="*/ 4187145 w 9570618"/>
              <a:gd name="connsiteY29" fmla="*/ 2154436 h 2154436"/>
              <a:gd name="connsiteX30" fmla="*/ 3684688 w 9570618"/>
              <a:gd name="connsiteY30" fmla="*/ 2154436 h 2154436"/>
              <a:gd name="connsiteX31" fmla="*/ 3277937 w 9570618"/>
              <a:gd name="connsiteY31" fmla="*/ 2154436 h 2154436"/>
              <a:gd name="connsiteX32" fmla="*/ 2488361 w 9570618"/>
              <a:gd name="connsiteY32" fmla="*/ 2154436 h 2154436"/>
              <a:gd name="connsiteX33" fmla="*/ 2177316 w 9570618"/>
              <a:gd name="connsiteY33" fmla="*/ 2154436 h 2154436"/>
              <a:gd name="connsiteX34" fmla="*/ 1483446 w 9570618"/>
              <a:gd name="connsiteY34" fmla="*/ 2154436 h 2154436"/>
              <a:gd name="connsiteX35" fmla="*/ 789576 w 9570618"/>
              <a:gd name="connsiteY35" fmla="*/ 2154436 h 2154436"/>
              <a:gd name="connsiteX36" fmla="*/ 0 w 9570618"/>
              <a:gd name="connsiteY36" fmla="*/ 2154436 h 2154436"/>
              <a:gd name="connsiteX37" fmla="*/ 0 w 9570618"/>
              <a:gd name="connsiteY37" fmla="*/ 1572738 h 2154436"/>
              <a:gd name="connsiteX38" fmla="*/ 0 w 9570618"/>
              <a:gd name="connsiteY38" fmla="*/ 1077218 h 2154436"/>
              <a:gd name="connsiteX39" fmla="*/ 0 w 9570618"/>
              <a:gd name="connsiteY39" fmla="*/ 517065 h 2154436"/>
              <a:gd name="connsiteX40" fmla="*/ 0 w 9570618"/>
              <a:gd name="connsiteY40" fmla="*/ 0 h 215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570618" h="2154436" extrusionOk="0">
                <a:moveTo>
                  <a:pt x="0" y="0"/>
                </a:moveTo>
                <a:cubicBezTo>
                  <a:pt x="186419" y="-49036"/>
                  <a:pt x="299933" y="47958"/>
                  <a:pt x="502457" y="0"/>
                </a:cubicBezTo>
                <a:cubicBezTo>
                  <a:pt x="704981" y="-47958"/>
                  <a:pt x="1126222" y="56450"/>
                  <a:pt x="1292033" y="0"/>
                </a:cubicBezTo>
                <a:cubicBezTo>
                  <a:pt x="1457844" y="-56450"/>
                  <a:pt x="1744811" y="45071"/>
                  <a:pt x="1890197" y="0"/>
                </a:cubicBezTo>
                <a:cubicBezTo>
                  <a:pt x="2035583" y="-45071"/>
                  <a:pt x="2260807" y="42232"/>
                  <a:pt x="2488361" y="0"/>
                </a:cubicBezTo>
                <a:cubicBezTo>
                  <a:pt x="2715915" y="-42232"/>
                  <a:pt x="2674945" y="3457"/>
                  <a:pt x="2799406" y="0"/>
                </a:cubicBezTo>
                <a:cubicBezTo>
                  <a:pt x="2923867" y="-3457"/>
                  <a:pt x="3184453" y="15633"/>
                  <a:pt x="3493276" y="0"/>
                </a:cubicBezTo>
                <a:cubicBezTo>
                  <a:pt x="3802099" y="-15633"/>
                  <a:pt x="3863697" y="12864"/>
                  <a:pt x="4091439" y="0"/>
                </a:cubicBezTo>
                <a:cubicBezTo>
                  <a:pt x="4319181" y="-12864"/>
                  <a:pt x="4489404" y="31805"/>
                  <a:pt x="4689603" y="0"/>
                </a:cubicBezTo>
                <a:cubicBezTo>
                  <a:pt x="4889802" y="-31805"/>
                  <a:pt x="4893269" y="42133"/>
                  <a:pt x="5096354" y="0"/>
                </a:cubicBezTo>
                <a:cubicBezTo>
                  <a:pt x="5299439" y="-42133"/>
                  <a:pt x="5448070" y="27840"/>
                  <a:pt x="5790224" y="0"/>
                </a:cubicBezTo>
                <a:cubicBezTo>
                  <a:pt x="6132378" y="-27840"/>
                  <a:pt x="6002652" y="30477"/>
                  <a:pt x="6101269" y="0"/>
                </a:cubicBezTo>
                <a:cubicBezTo>
                  <a:pt x="6199886" y="-30477"/>
                  <a:pt x="6320334" y="18910"/>
                  <a:pt x="6412314" y="0"/>
                </a:cubicBezTo>
                <a:cubicBezTo>
                  <a:pt x="6504295" y="-18910"/>
                  <a:pt x="6912140" y="40742"/>
                  <a:pt x="7106184" y="0"/>
                </a:cubicBezTo>
                <a:cubicBezTo>
                  <a:pt x="7300228" y="-40742"/>
                  <a:pt x="7529446" y="24358"/>
                  <a:pt x="7704347" y="0"/>
                </a:cubicBezTo>
                <a:cubicBezTo>
                  <a:pt x="7879248" y="-24358"/>
                  <a:pt x="8152183" y="47111"/>
                  <a:pt x="8398217" y="0"/>
                </a:cubicBezTo>
                <a:cubicBezTo>
                  <a:pt x="8644251" y="-47111"/>
                  <a:pt x="9331563" y="104797"/>
                  <a:pt x="9570618" y="0"/>
                </a:cubicBezTo>
                <a:cubicBezTo>
                  <a:pt x="9618274" y="193849"/>
                  <a:pt x="9525416" y="279696"/>
                  <a:pt x="9570618" y="473976"/>
                </a:cubicBezTo>
                <a:cubicBezTo>
                  <a:pt x="9615820" y="668256"/>
                  <a:pt x="9549113" y="798834"/>
                  <a:pt x="9570618" y="1034129"/>
                </a:cubicBezTo>
                <a:cubicBezTo>
                  <a:pt x="9592123" y="1269424"/>
                  <a:pt x="9560359" y="1445158"/>
                  <a:pt x="9570618" y="1594283"/>
                </a:cubicBezTo>
                <a:cubicBezTo>
                  <a:pt x="9580877" y="1743408"/>
                  <a:pt x="9560235" y="1941645"/>
                  <a:pt x="9570618" y="2154436"/>
                </a:cubicBezTo>
                <a:cubicBezTo>
                  <a:pt x="9234079" y="2156316"/>
                  <a:pt x="9197381" y="2129141"/>
                  <a:pt x="8876748" y="2154436"/>
                </a:cubicBezTo>
                <a:cubicBezTo>
                  <a:pt x="8556115" y="2179731"/>
                  <a:pt x="8551356" y="2148048"/>
                  <a:pt x="8469997" y="2154436"/>
                </a:cubicBezTo>
                <a:cubicBezTo>
                  <a:pt x="8388638" y="2160824"/>
                  <a:pt x="8151958" y="2107900"/>
                  <a:pt x="8063246" y="2154436"/>
                </a:cubicBezTo>
                <a:cubicBezTo>
                  <a:pt x="7974534" y="2200972"/>
                  <a:pt x="7635917" y="2145409"/>
                  <a:pt x="7273670" y="2154436"/>
                </a:cubicBezTo>
                <a:cubicBezTo>
                  <a:pt x="6911423" y="2163463"/>
                  <a:pt x="6847578" y="2102892"/>
                  <a:pt x="6484094" y="2154436"/>
                </a:cubicBezTo>
                <a:cubicBezTo>
                  <a:pt x="6120610" y="2205980"/>
                  <a:pt x="6028176" y="2089904"/>
                  <a:pt x="5885930" y="2154436"/>
                </a:cubicBezTo>
                <a:cubicBezTo>
                  <a:pt x="5743684" y="2218968"/>
                  <a:pt x="5484616" y="2118549"/>
                  <a:pt x="5383473" y="2154436"/>
                </a:cubicBezTo>
                <a:cubicBezTo>
                  <a:pt x="5282330" y="2190323"/>
                  <a:pt x="5054237" y="2119754"/>
                  <a:pt x="4785309" y="2154436"/>
                </a:cubicBezTo>
                <a:cubicBezTo>
                  <a:pt x="4516381" y="2189118"/>
                  <a:pt x="4485833" y="2106849"/>
                  <a:pt x="4187145" y="2154436"/>
                </a:cubicBezTo>
                <a:cubicBezTo>
                  <a:pt x="3888457" y="2202023"/>
                  <a:pt x="3928495" y="2120777"/>
                  <a:pt x="3684688" y="2154436"/>
                </a:cubicBezTo>
                <a:cubicBezTo>
                  <a:pt x="3440881" y="2188095"/>
                  <a:pt x="3379813" y="2148983"/>
                  <a:pt x="3277937" y="2154436"/>
                </a:cubicBezTo>
                <a:cubicBezTo>
                  <a:pt x="3176061" y="2159889"/>
                  <a:pt x="2724398" y="2147339"/>
                  <a:pt x="2488361" y="2154436"/>
                </a:cubicBezTo>
                <a:cubicBezTo>
                  <a:pt x="2252324" y="2161533"/>
                  <a:pt x="2329522" y="2137496"/>
                  <a:pt x="2177316" y="2154436"/>
                </a:cubicBezTo>
                <a:cubicBezTo>
                  <a:pt x="2025111" y="2171376"/>
                  <a:pt x="1711322" y="2107327"/>
                  <a:pt x="1483446" y="2154436"/>
                </a:cubicBezTo>
                <a:cubicBezTo>
                  <a:pt x="1255570" y="2201545"/>
                  <a:pt x="1063379" y="2148098"/>
                  <a:pt x="789576" y="2154436"/>
                </a:cubicBezTo>
                <a:cubicBezTo>
                  <a:pt x="515773" y="2160774"/>
                  <a:pt x="223745" y="2122599"/>
                  <a:pt x="0" y="2154436"/>
                </a:cubicBezTo>
                <a:cubicBezTo>
                  <a:pt x="-52722" y="1939702"/>
                  <a:pt x="66241" y="1773319"/>
                  <a:pt x="0" y="1572738"/>
                </a:cubicBezTo>
                <a:cubicBezTo>
                  <a:pt x="-66241" y="1372157"/>
                  <a:pt x="24421" y="1198619"/>
                  <a:pt x="0" y="1077218"/>
                </a:cubicBezTo>
                <a:cubicBezTo>
                  <a:pt x="-24421" y="955817"/>
                  <a:pt x="58437" y="721433"/>
                  <a:pt x="0" y="517065"/>
                </a:cubicBezTo>
                <a:cubicBezTo>
                  <a:pt x="-58437" y="312697"/>
                  <a:pt x="969" y="218154"/>
                  <a:pt x="0" y="0"/>
                </a:cubicBezTo>
                <a:close/>
              </a:path>
            </a:pathLst>
          </a:custGeom>
          <a:noFill/>
          <a:ln>
            <a:solidFill>
              <a:srgbClr val="1C7794"/>
            </a:solidFill>
            <a:extLst>
              <a:ext uri="{C807C97D-BFC1-408E-A445-0C87EB9F89A2}">
                <ask:lineSketchStyleProps xmlns:ask="http://schemas.microsoft.com/office/drawing/2018/sketchyshapes" xmlns="" sd="1284775427">
                  <a:prstGeom prst="rect">
                    <a:avLst/>
                  </a:prstGeom>
                  <ask:type>
                    <ask:lineSketchScribble/>
                  </ask:type>
                </ask:lineSketchStyleProps>
              </a:ext>
            </a:extLst>
          </a:ln>
        </p:spPr>
        <p:txBody>
          <a:bodyPr wrap="square">
            <a:spAutoFit/>
          </a:bodyPr>
          <a:lstStyle/>
          <a:p>
            <a:pPr marL="342900" indent="-342900">
              <a:spcBef>
                <a:spcPts val="600"/>
              </a:spcBef>
              <a:spcAft>
                <a:spcPts val="600"/>
              </a:spcAft>
              <a:buFont typeface="Wingdings" panose="05000000000000000000" pitchFamily="2" charset="2"/>
              <a:buChar char="Ø"/>
            </a:pPr>
            <a:r>
              <a:rPr lang="zh-TW" altLang="en-US" sz="2000" b="1" dirty="0">
                <a:solidFill>
                  <a:srgbClr val="FF0000"/>
                </a:solidFill>
                <a:latin typeface="DFMingStd-W5"/>
                <a:ea typeface="微软雅黑"/>
              </a:rPr>
              <a:t>質量平衡</a:t>
            </a:r>
            <a:r>
              <a:rPr lang="zh-TW" altLang="en-US" sz="2000" dirty="0">
                <a:solidFill>
                  <a:prstClr val="black"/>
                </a:solidFill>
                <a:latin typeface="DFMingStd-W5"/>
                <a:ea typeface="微软雅黑"/>
              </a:rPr>
              <a:t>：利用用水單元或用水單元間水流入、流出之質量平衡計算而得。</a:t>
            </a:r>
            <a:endParaRPr lang="en-US" altLang="zh-TW" sz="2000" dirty="0">
              <a:solidFill>
                <a:prstClr val="black"/>
              </a:solidFill>
              <a:latin typeface="DFMingStd-W5"/>
              <a:ea typeface="微软雅黑"/>
            </a:endParaRPr>
          </a:p>
          <a:p>
            <a:pPr marL="342900" indent="-342900">
              <a:spcBef>
                <a:spcPts val="600"/>
              </a:spcBef>
              <a:spcAft>
                <a:spcPts val="600"/>
              </a:spcAft>
              <a:buFont typeface="Wingdings" panose="05000000000000000000" pitchFamily="2" charset="2"/>
              <a:buChar char="Ø"/>
            </a:pPr>
            <a:r>
              <a:rPr lang="zh-TW" altLang="zh-TW" sz="2000" b="1" dirty="0">
                <a:solidFill>
                  <a:srgbClr val="FF0000"/>
                </a:solidFill>
                <a:latin typeface="DFMingStd-W5"/>
                <a:ea typeface="微软雅黑"/>
              </a:rPr>
              <a:t>經經濟部同意自行估算或推估數據</a:t>
            </a:r>
            <a:r>
              <a:rPr lang="zh-TW" altLang="en-US" sz="2000" dirty="0">
                <a:solidFill>
                  <a:prstClr val="black"/>
                </a:solidFill>
                <a:latin typeface="DFMingStd-W5"/>
                <a:ea typeface="微软雅黑"/>
              </a:rPr>
              <a:t>：</a:t>
            </a:r>
            <a:endParaRPr lang="en-US" altLang="zh-TW" sz="2000" dirty="0">
              <a:solidFill>
                <a:prstClr val="black"/>
              </a:solidFill>
              <a:latin typeface="DFMingStd-W5"/>
              <a:ea typeface="微软雅黑"/>
            </a:endParaRPr>
          </a:p>
          <a:p>
            <a:pPr marL="285750" indent="-285750">
              <a:spcBef>
                <a:spcPts val="600"/>
              </a:spcBef>
              <a:spcAft>
                <a:spcPts val="600"/>
              </a:spcAft>
              <a:buFont typeface="Arial" panose="020B0604020202020204" pitchFamily="34" charset="0"/>
              <a:buChar char="•"/>
            </a:pPr>
            <a:r>
              <a:rPr lang="zh-TW" altLang="en-US" kern="0" dirty="0">
                <a:solidFill>
                  <a:srgbClr val="0070C0"/>
                </a:solidFill>
                <a:latin typeface="Microsoft YaHei" panose="020B0503020204020204" pitchFamily="34" charset="-122"/>
                <a:ea typeface="微软雅黑"/>
                <a:cs typeface="Arial" pitchFamily="34" charset="0"/>
              </a:rPr>
              <a:t>同製程</a:t>
            </a:r>
            <a:r>
              <a:rPr lang="en-US" altLang="zh-TW" kern="0" dirty="0">
                <a:solidFill>
                  <a:srgbClr val="0070C0"/>
                </a:solidFill>
                <a:latin typeface="Microsoft YaHei" panose="020B0503020204020204" pitchFamily="34" charset="-122"/>
                <a:ea typeface="微软雅黑"/>
                <a:cs typeface="Arial" pitchFamily="34" charset="0"/>
              </a:rPr>
              <a:t>/</a:t>
            </a:r>
            <a:r>
              <a:rPr lang="zh-TW" altLang="en-US" kern="0" dirty="0">
                <a:solidFill>
                  <a:srgbClr val="0070C0"/>
                </a:solidFill>
                <a:latin typeface="Microsoft YaHei" panose="020B0503020204020204" pitchFamily="34" charset="-122"/>
                <a:ea typeface="微软雅黑"/>
                <a:cs typeface="Arial" pitchFamily="34" charset="0"/>
              </a:rPr>
              <a:t>設備經驗係數推估</a:t>
            </a:r>
            <a:r>
              <a:rPr lang="zh-TW" altLang="en-US" kern="0" dirty="0">
                <a:solidFill>
                  <a:prstClr val="black"/>
                </a:solidFill>
                <a:latin typeface="Microsoft YaHei" panose="020B0503020204020204" pitchFamily="34" charset="-122"/>
                <a:ea typeface="微软雅黑"/>
                <a:cs typeface="Arial" pitchFamily="34" charset="0"/>
              </a:rPr>
              <a:t>：由相同製程或設備種類經查證後所得數據，如</a:t>
            </a:r>
            <a:r>
              <a:rPr lang="zh-TW" altLang="en-US" b="1" kern="0" dirty="0">
                <a:solidFill>
                  <a:srgbClr val="00B050"/>
                </a:solidFill>
                <a:latin typeface="Microsoft YaHei" panose="020B0503020204020204" pitchFamily="34" charset="-122"/>
                <a:ea typeface="微软雅黑"/>
                <a:cs typeface="Arial" pitchFamily="34" charset="0"/>
              </a:rPr>
              <a:t>單位產品用水量</a:t>
            </a:r>
            <a:r>
              <a:rPr lang="zh-TW" altLang="en-US" kern="0" dirty="0">
                <a:solidFill>
                  <a:prstClr val="black"/>
                </a:solidFill>
                <a:latin typeface="Microsoft YaHei" panose="020B0503020204020204" pitchFamily="34" charset="-122"/>
                <a:ea typeface="微软雅黑"/>
                <a:cs typeface="Arial" pitchFamily="34" charset="0"/>
              </a:rPr>
              <a:t>。</a:t>
            </a:r>
          </a:p>
          <a:p>
            <a:pPr marL="285750" indent="-285750">
              <a:spcBef>
                <a:spcPts val="600"/>
              </a:spcBef>
              <a:spcAft>
                <a:spcPts val="600"/>
              </a:spcAft>
              <a:buFont typeface="Arial" panose="020B0604020202020204" pitchFamily="34" charset="0"/>
              <a:buChar char="•"/>
            </a:pPr>
            <a:r>
              <a:rPr lang="zh-TW" altLang="en-US" kern="0" dirty="0">
                <a:solidFill>
                  <a:srgbClr val="0070C0"/>
                </a:solidFill>
                <a:latin typeface="Microsoft YaHei" panose="020B0503020204020204" pitchFamily="34" charset="-122"/>
                <a:ea typeface="微软雅黑"/>
                <a:cs typeface="Arial" pitchFamily="34" charset="0"/>
              </a:rPr>
              <a:t>製造廠提供係數推估</a:t>
            </a:r>
            <a:r>
              <a:rPr lang="zh-TW" altLang="en-US" kern="0" dirty="0">
                <a:solidFill>
                  <a:prstClr val="black"/>
                </a:solidFill>
                <a:latin typeface="Microsoft YaHei" panose="020B0503020204020204" pitchFamily="34" charset="-122"/>
                <a:ea typeface="微软雅黑"/>
                <a:cs typeface="Arial" pitchFamily="34" charset="0"/>
              </a:rPr>
              <a:t>：設備製造商所提出之規格所得係數推估。</a:t>
            </a:r>
          </a:p>
          <a:p>
            <a:pPr marL="285750" indent="-285750">
              <a:spcBef>
                <a:spcPts val="600"/>
              </a:spcBef>
              <a:spcAft>
                <a:spcPts val="600"/>
              </a:spcAft>
              <a:buFont typeface="Arial" panose="020B0604020202020204" pitchFamily="34" charset="0"/>
              <a:buChar char="•"/>
            </a:pPr>
            <a:r>
              <a:rPr lang="zh-TW" altLang="en-US" kern="0" dirty="0">
                <a:solidFill>
                  <a:srgbClr val="0070C0"/>
                </a:solidFill>
                <a:latin typeface="Microsoft YaHei" panose="020B0503020204020204" pitchFamily="34" charset="-122"/>
                <a:ea typeface="微软雅黑"/>
                <a:cs typeface="Arial" pitchFamily="34" charset="0"/>
              </a:rPr>
              <a:t>國家</a:t>
            </a:r>
            <a:r>
              <a:rPr lang="en-US" altLang="zh-TW" kern="0" dirty="0">
                <a:solidFill>
                  <a:srgbClr val="0070C0"/>
                </a:solidFill>
                <a:latin typeface="Microsoft YaHei" panose="020B0503020204020204" pitchFamily="34" charset="-122"/>
                <a:ea typeface="微软雅黑"/>
                <a:cs typeface="Arial" pitchFamily="34" charset="0"/>
              </a:rPr>
              <a:t>/</a:t>
            </a:r>
            <a:r>
              <a:rPr lang="zh-TW" altLang="en-US" kern="0" dirty="0">
                <a:solidFill>
                  <a:srgbClr val="0070C0"/>
                </a:solidFill>
                <a:latin typeface="Microsoft YaHei" panose="020B0503020204020204" pitchFamily="34" charset="-122"/>
                <a:ea typeface="微软雅黑"/>
                <a:cs typeface="Arial" pitchFamily="34" charset="0"/>
              </a:rPr>
              <a:t>國際係數推估</a:t>
            </a:r>
            <a:r>
              <a:rPr lang="zh-TW" altLang="en-US" kern="0" dirty="0">
                <a:solidFill>
                  <a:prstClr val="black"/>
                </a:solidFill>
                <a:latin typeface="Microsoft YaHei" panose="020B0503020204020204" pitchFamily="34" charset="-122"/>
                <a:ea typeface="微软雅黑"/>
                <a:cs typeface="Arial" pitchFamily="34" charset="0"/>
              </a:rPr>
              <a:t>：由國家</a:t>
            </a:r>
            <a:r>
              <a:rPr lang="en-US" altLang="zh-TW" kern="0" dirty="0">
                <a:solidFill>
                  <a:prstClr val="black"/>
                </a:solidFill>
                <a:latin typeface="Microsoft YaHei" panose="020B0503020204020204" pitchFamily="34" charset="-122"/>
                <a:ea typeface="微软雅黑"/>
                <a:cs typeface="Arial" pitchFamily="34" charset="0"/>
              </a:rPr>
              <a:t>/</a:t>
            </a:r>
            <a:r>
              <a:rPr lang="zh-TW" altLang="en-US" kern="0" dirty="0">
                <a:solidFill>
                  <a:prstClr val="black"/>
                </a:solidFill>
                <a:latin typeface="Microsoft YaHei" panose="020B0503020204020204" pitchFamily="34" charset="-122"/>
                <a:ea typeface="微软雅黑"/>
                <a:cs typeface="Arial" pitchFamily="34" charset="0"/>
              </a:rPr>
              <a:t>國際評估相同條件下之操作係數推估而得。</a:t>
            </a:r>
            <a:endParaRPr lang="en-US" altLang="zh-TW" kern="0" dirty="0">
              <a:solidFill>
                <a:prstClr val="black"/>
              </a:solidFill>
              <a:latin typeface="Microsoft YaHei" panose="020B0503020204020204" pitchFamily="34" charset="-122"/>
              <a:ea typeface="微软雅黑"/>
              <a:cs typeface="Arial" pitchFamily="34" charset="0"/>
            </a:endParaRPr>
          </a:p>
        </p:txBody>
      </p:sp>
      <p:sp>
        <p:nvSpPr>
          <p:cNvPr id="34" name="AutoShape 9">
            <a:extLst>
              <a:ext uri="{FF2B5EF4-FFF2-40B4-BE49-F238E27FC236}">
                <a16:creationId xmlns:a16="http://schemas.microsoft.com/office/drawing/2014/main" xmlns="" id="{C8F1A359-0460-EFD1-B198-C80A19E633E1}"/>
              </a:ext>
            </a:extLst>
          </p:cNvPr>
          <p:cNvSpPr>
            <a:spLocks noChangeArrowheads="1"/>
          </p:cNvSpPr>
          <p:nvPr/>
        </p:nvSpPr>
        <p:spPr bwMode="gray">
          <a:xfrm flipH="1">
            <a:off x="8553926" y="1873455"/>
            <a:ext cx="3476460" cy="1219781"/>
          </a:xfrm>
          <a:prstGeom prst="homePlate">
            <a:avLst>
              <a:gd name="adj" fmla="val 64217"/>
            </a:avLst>
          </a:prstGeom>
          <a:gradFill flip="none" rotWithShape="1">
            <a:gsLst>
              <a:gs pos="0">
                <a:srgbClr val="4472C4">
                  <a:lumMod val="5000"/>
                  <a:lumOff val="95000"/>
                </a:srgbClr>
              </a:gs>
              <a:gs pos="24000">
                <a:sysClr val="window" lastClr="FFFFFF">
                  <a:lumMod val="95000"/>
                </a:sysClr>
              </a:gs>
              <a:gs pos="100000">
                <a:sysClr val="window" lastClr="FFFFFF">
                  <a:lumMod val="85000"/>
                </a:sysClr>
              </a:gs>
            </a:gsLst>
            <a:lin ang="10800000" scaled="1"/>
            <a:tileRect/>
          </a:gradFill>
          <a:ln>
            <a:noFill/>
          </a:ln>
          <a:effectLst>
            <a:outerShdw blurRad="57150" dist="19050" dir="5400000" algn="ctr" rotWithShape="0">
              <a:srgbClr val="000000">
                <a:alpha val="63000"/>
              </a:srgbClr>
            </a:outerShdw>
          </a:effectLst>
        </p:spPr>
        <p:txBody>
          <a:bodyPr lIns="45720" tIns="44450" rIns="45720" bIns="44450" anchor="ctr" anchorCtr="1"/>
          <a:lstStyle>
            <a:lvl1pPr eaLnBrk="0" hangingPunct="0">
              <a:spcBef>
                <a:spcPct val="20000"/>
              </a:spcBef>
              <a:buChar char="•"/>
              <a:defRPr kumimoji="1" sz="2800">
                <a:solidFill>
                  <a:schemeClr val="tx1"/>
                </a:solidFill>
                <a:latin typeface="Arial" panose="020B0604020202020204" pitchFamily="34" charset="0"/>
                <a:ea typeface="新細明體" panose="02020500000000000000" pitchFamily="18" charset="-120"/>
              </a:defRPr>
            </a:lvl1pPr>
            <a:lvl2pPr marL="742950" indent="-285750" eaLnBrk="0" hangingPunct="0">
              <a:spcBef>
                <a:spcPct val="20000"/>
              </a:spcBef>
              <a:buChar char="–"/>
              <a:defRPr kumimoji="1" sz="2400">
                <a:solidFill>
                  <a:schemeClr val="tx1"/>
                </a:solidFill>
                <a:latin typeface="Arial" panose="020B0604020202020204" pitchFamily="34" charset="0"/>
                <a:ea typeface="新細明體" panose="02020500000000000000" pitchFamily="18" charset="-120"/>
              </a:defRPr>
            </a:lvl2pPr>
            <a:lvl3pPr marL="1143000" indent="-228600" eaLnBrk="0" hangingPunct="0">
              <a:spcBef>
                <a:spcPct val="20000"/>
              </a:spcBef>
              <a:buChar char="•"/>
              <a:defRPr kumimoji="1" sz="2000">
                <a:solidFill>
                  <a:schemeClr val="tx1"/>
                </a:solidFill>
                <a:latin typeface="Arial" panose="020B0604020202020204" pitchFamily="34" charset="0"/>
                <a:ea typeface="新細明體" panose="02020500000000000000" pitchFamily="18" charset="-120"/>
              </a:defRPr>
            </a:lvl3pPr>
            <a:lvl4pPr marL="1600200" indent="-228600" eaLnBrk="0" hangingPunct="0">
              <a:spcBef>
                <a:spcPct val="20000"/>
              </a:spcBef>
              <a:buChar char="–"/>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1" lang="zh-TW" alt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新細明體" panose="02020500000000000000" pitchFamily="18" charset="-120"/>
            </a:endParaRPr>
          </a:p>
        </p:txBody>
      </p:sp>
      <p:sp>
        <p:nvSpPr>
          <p:cNvPr id="35" name="文字方塊 34">
            <a:extLst>
              <a:ext uri="{FF2B5EF4-FFF2-40B4-BE49-F238E27FC236}">
                <a16:creationId xmlns:a16="http://schemas.microsoft.com/office/drawing/2014/main" xmlns="" id="{B70B2DBB-FA92-15DC-8920-6F2B270CECF9}"/>
              </a:ext>
            </a:extLst>
          </p:cNvPr>
          <p:cNvSpPr txBox="1"/>
          <p:nvPr/>
        </p:nvSpPr>
        <p:spPr>
          <a:xfrm>
            <a:off x="9115021" y="1989347"/>
            <a:ext cx="2915365" cy="1015663"/>
          </a:xfrm>
          <a:prstGeom prst="rect">
            <a:avLst/>
          </a:prstGeom>
          <a:noFill/>
        </p:spPr>
        <p:txBody>
          <a:bodyPr wrap="square">
            <a:spAutoFit/>
          </a:bodyPr>
          <a:lstStyle/>
          <a:p>
            <a:r>
              <a:rPr lang="zh-TW" altLang="zh-TW" sz="2000" kern="0" dirty="0">
                <a:solidFill>
                  <a:prstClr val="black"/>
                </a:solidFill>
                <a:latin typeface="Microsoft YaHei" panose="020B0503020204020204" pitchFamily="34" charset="-122"/>
                <a:ea typeface="微软雅黑"/>
                <a:cs typeface="Arial" pitchFamily="34" charset="0"/>
              </a:rPr>
              <a:t>計量時將水表讀值與可</a:t>
            </a:r>
            <a:r>
              <a:rPr lang="zh-TW" altLang="zh-TW" sz="2000" kern="0" dirty="0">
                <a:solidFill>
                  <a:srgbClr val="0070C0"/>
                </a:solidFill>
                <a:latin typeface="Microsoft YaHei" panose="020B0503020204020204" pitchFamily="34" charset="-122"/>
                <a:ea typeface="微软雅黑"/>
                <a:cs typeface="Arial" pitchFamily="34" charset="0"/>
              </a:rPr>
              <a:t>顯示日期時間</a:t>
            </a:r>
            <a:r>
              <a:rPr lang="zh-TW" altLang="zh-TW" sz="2000" kern="0" dirty="0">
                <a:solidFill>
                  <a:prstClr val="black"/>
                </a:solidFill>
                <a:latin typeface="Microsoft YaHei" panose="020B0503020204020204" pitchFamily="34" charset="-122"/>
                <a:ea typeface="微软雅黑"/>
                <a:cs typeface="Arial" pitchFamily="34" charset="0"/>
              </a:rPr>
              <a:t>之裝置</a:t>
            </a:r>
            <a:r>
              <a:rPr lang="en-US" altLang="zh-TW" sz="2000" kern="0" dirty="0">
                <a:solidFill>
                  <a:prstClr val="black"/>
                </a:solidFill>
                <a:latin typeface="Microsoft YaHei" panose="020B0503020204020204" pitchFamily="34" charset="-122"/>
                <a:ea typeface="微软雅黑"/>
                <a:cs typeface="Arial" pitchFamily="34" charset="0"/>
              </a:rPr>
              <a:t>(</a:t>
            </a:r>
            <a:r>
              <a:rPr lang="zh-TW" altLang="zh-TW" sz="2000" kern="0" dirty="0">
                <a:solidFill>
                  <a:prstClr val="black"/>
                </a:solidFill>
                <a:latin typeface="Microsoft YaHei" panose="020B0503020204020204" pitchFamily="34" charset="-122"/>
                <a:ea typeface="微软雅黑"/>
                <a:cs typeface="Arial" pitchFamily="34" charset="0"/>
              </a:rPr>
              <a:t>如手機</a:t>
            </a:r>
            <a:r>
              <a:rPr lang="en-US" altLang="zh-TW" sz="2000" kern="0" dirty="0">
                <a:solidFill>
                  <a:prstClr val="black"/>
                </a:solidFill>
                <a:latin typeface="Microsoft YaHei" panose="020B0503020204020204" pitchFamily="34" charset="-122"/>
                <a:ea typeface="微软雅黑"/>
                <a:cs typeface="Arial" pitchFamily="34" charset="0"/>
              </a:rPr>
              <a:t>)</a:t>
            </a:r>
            <a:r>
              <a:rPr lang="zh-TW" altLang="zh-TW" sz="2000" kern="0" dirty="0">
                <a:solidFill>
                  <a:prstClr val="black"/>
                </a:solidFill>
                <a:latin typeface="Microsoft YaHei" panose="020B0503020204020204" pitchFamily="34" charset="-122"/>
                <a:ea typeface="微软雅黑"/>
                <a:cs typeface="Arial" pitchFamily="34" charset="0"/>
              </a:rPr>
              <a:t>畫面同框拍照</a:t>
            </a:r>
            <a:endParaRPr lang="zh-TW" altLang="en-US" sz="2000" kern="0" dirty="0">
              <a:solidFill>
                <a:prstClr val="black"/>
              </a:solidFill>
              <a:latin typeface="Microsoft YaHei" panose="020B0503020204020204" pitchFamily="34" charset="-122"/>
              <a:ea typeface="微软雅黑"/>
              <a:cs typeface="Arial" pitchFamily="34" charset="0"/>
            </a:endParaRPr>
          </a:p>
        </p:txBody>
      </p:sp>
      <p:pic>
        <p:nvPicPr>
          <p:cNvPr id="36" name="圖片 35">
            <a:extLst>
              <a:ext uri="{FF2B5EF4-FFF2-40B4-BE49-F238E27FC236}">
                <a16:creationId xmlns:a16="http://schemas.microsoft.com/office/drawing/2014/main" xmlns="" id="{8CACB5D7-096B-C3A7-D9C5-73E94F1F0EBA}"/>
              </a:ext>
            </a:extLst>
          </p:cNvPr>
          <p:cNvPicPr>
            <a:picLocks noChangeAspect="1"/>
          </p:cNvPicPr>
          <p:nvPr/>
        </p:nvPicPr>
        <p:blipFill>
          <a:blip r:embed="rId6"/>
          <a:stretch>
            <a:fillRect/>
          </a:stretch>
        </p:blipFill>
        <p:spPr>
          <a:xfrm>
            <a:off x="5863428" y="385907"/>
            <a:ext cx="5941776" cy="1274821"/>
          </a:xfrm>
          <a:prstGeom prst="rect">
            <a:avLst/>
          </a:prstGeom>
        </p:spPr>
      </p:pic>
    </p:spTree>
    <p:custDataLst>
      <p:tags r:id="rId1"/>
    </p:custDataLst>
    <p:extLst>
      <p:ext uri="{BB962C8B-B14F-4D97-AF65-F5344CB8AC3E}">
        <p14:creationId xmlns:p14="http://schemas.microsoft.com/office/powerpoint/2010/main" xmlns="" val="5917412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en-US" altLang="zh-TW" sz="3200" b="1" dirty="0">
                <a:latin typeface="微软雅黑" panose="020B0503020204020204" pitchFamily="34" charset="-122"/>
                <a:ea typeface="微软雅黑" panose="020B0503020204020204" pitchFamily="34" charset="-122"/>
              </a:rPr>
              <a:t>R2</a:t>
            </a:r>
            <a:r>
              <a:rPr lang="zh-TW" altLang="en-US" sz="3200" b="1" dirty="0">
                <a:latin typeface="微软雅黑" panose="020B0503020204020204" pitchFamily="34" charset="-122"/>
                <a:ea typeface="微软雅黑" panose="020B0503020204020204" pitchFamily="34" charset="-122"/>
              </a:rPr>
              <a:t>回收率＆耗水費計算</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mc:AlternateContent xmlns:mc="http://schemas.openxmlformats.org/markup-compatibility/2006">
        <mc:Choice xmlns:a14="http://schemas.microsoft.com/office/drawing/2010/main" xmlns="" Requires="a14">
          <p:sp>
            <p:nvSpPr>
              <p:cNvPr id="4" name="文字方塊 3">
                <a:extLst>
                  <a:ext uri="{FF2B5EF4-FFF2-40B4-BE49-F238E27FC236}">
                    <a16:creationId xmlns:a16="http://schemas.microsoft.com/office/drawing/2014/main" id="{57D2B0A6-A0D2-890C-09D3-9A272FCFD7E2}"/>
                  </a:ext>
                </a:extLst>
              </p:cNvPr>
              <p:cNvSpPr txBox="1"/>
              <p:nvPr/>
            </p:nvSpPr>
            <p:spPr>
              <a:xfrm>
                <a:off x="959668" y="1314349"/>
                <a:ext cx="9980785" cy="2265557"/>
              </a:xfrm>
              <a:prstGeom prst="rect">
                <a:avLst/>
              </a:prstGeom>
              <a:solidFill>
                <a:srgbClr val="22374C">
                  <a:lumMod val="20000"/>
                  <a:lumOff val="80000"/>
                </a:srgbClr>
              </a:solidFill>
              <a:ln w="38100" cap="flat" cmpd="sng" algn="ctr">
                <a:noFill/>
                <a:prstDash val="solid"/>
              </a:ln>
              <a:effectLst/>
            </p:spPr>
            <p:txBody>
              <a:bodyPr wrap="square">
                <a:spAutoFit/>
              </a:bodyPr>
              <a:lstStyle/>
              <a:p>
                <a:pPr lvl="0">
                  <a:lnSpc>
                    <a:spcPct val="150000"/>
                  </a:lnSpc>
                  <a:defRPr/>
                </a:pPr>
                <a:r>
                  <a:rPr kumimoji="0" lang="en-US" altLang="zh-TW" sz="2400" b="1" i="0" u="none" strike="noStrike" kern="100" cap="none" spc="0" normalizeH="0" baseline="0" noProof="0" dirty="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R2</a:t>
                </a:r>
                <a:r>
                  <a:rPr kumimoji="0" lang="en-US" altLang="zh-TW" sz="2400" b="1" i="0" u="none" strike="noStrike" kern="100" cap="none" spc="0" normalizeH="0" baseline="0" noProof="0" dirty="0">
                    <a:ln>
                      <a:noFill/>
                    </a:ln>
                    <a:solidFill>
                      <a:srgbClr val="FF9900">
                        <a:lumMod val="75000"/>
                      </a:srgbClr>
                    </a:solidFill>
                    <a:effectLst/>
                    <a:uLnTx/>
                    <a:uFillTx/>
                    <a:latin typeface="微軟正黑體" panose="020B0604030504040204" pitchFamily="34" charset="-120"/>
                    <a:cs typeface="Times New Roman" panose="02020603050405020304" pitchFamily="18" charset="0"/>
                  </a:rPr>
                  <a:t>=</a:t>
                </a:r>
                <a14:m>
                  <m:oMath xmlns:m="http://schemas.openxmlformats.org/officeDocument/2006/math">
                    <m:f>
                      <m:fPr>
                        <m:ctrlPr>
                          <a:rPr lang="zh-TW" altLang="zh-TW" sz="2000" b="1" i="1" kern="100">
                            <a:solidFill>
                              <a:srgbClr val="FF9900">
                                <a:lumMod val="75000"/>
                              </a:srgbClr>
                            </a:solidFill>
                            <a:latin typeface="Cambria Math" panose="02040503050406030204" pitchFamily="18" charset="0"/>
                            <a:ea typeface="Microsoft YaHei" panose="020B0503020204020204" pitchFamily="34" charset="-122"/>
                            <a:cs typeface="Times New Roman" panose="02020603050405020304" pitchFamily="18" charset="0"/>
                          </a:rPr>
                        </m:ctrlPr>
                      </m:fPr>
                      <m:num>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雨水</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取水量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a:rPr lang="zh-TW" altLang="en-US" sz="2000" b="1" kern="100">
                            <a:solidFill>
                              <a:srgbClr val="FF9900">
                                <a:lumMod val="75000"/>
                              </a:srgbClr>
                            </a:solidFill>
                            <a:latin typeface="Cambria Math" panose="02040503050406030204" pitchFamily="18" charset="0"/>
                            <a:ea typeface="Microsoft YaHei" panose="020B0503020204020204" pitchFamily="34" charset="-122"/>
                            <a:cs typeface="Times New Roman" panose="02020603050405020304" pitchFamily="18" charset="0"/>
                          </a:rPr>
                          <m:t>冷凝</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水</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取水量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num>
                      <m:den>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總取水量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總循環水量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總回</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用</m:t>
                        </m:r>
                        <m:r>
                          <m:rPr>
                            <m:nor/>
                          </m:rPr>
                          <a:rPr lang="zh-TW"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水量</m:t>
                        </m:r>
                        <m:r>
                          <m:rPr>
                            <m:nor/>
                          </m:rPr>
                          <a:rPr lang="en-US" altLang="zh-TW"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m:t>
                        </m:r>
                        <m:r>
                          <m:rPr>
                            <m:nor/>
                          </m:rPr>
                          <a:rPr lang="zh-TW" altLang="en-US" sz="2000" b="1" kern="100">
                            <a:solidFill>
                              <a:srgbClr val="FF9900">
                                <a:lumMod val="75000"/>
                              </a:srgbClr>
                            </a:solidFill>
                            <a:latin typeface="Microsoft YaHei" panose="020B0503020204020204" pitchFamily="34" charset="-122"/>
                            <a:ea typeface="Microsoft YaHei" panose="020B0503020204020204" pitchFamily="34" charset="-122"/>
                            <a:cs typeface="Times New Roman" panose="02020603050405020304" pitchFamily="18" charset="0"/>
                          </a:rPr>
                          <m:t>冷卻水塔內循環量</m:t>
                        </m:r>
                      </m:den>
                    </m:f>
                  </m:oMath>
                </a14:m>
                <a:r>
                  <a:rPr kumimoji="0" lang="en-US" altLang="zh-TW" sz="1800" b="1" i="0" u="none" strike="noStrike" kern="0" cap="none" spc="0" normalizeH="0" baseline="0" noProof="0" dirty="0">
                    <a:ln>
                      <a:noFill/>
                    </a:ln>
                    <a:solidFill>
                      <a:srgbClr val="FF9900">
                        <a:lumMod val="75000"/>
                      </a:srgbClr>
                    </a:solidFill>
                    <a:effectLst/>
                    <a:uLnTx/>
                    <a:uFillTx/>
                    <a:latin typeface="Microsoft YaHei" panose="020B0503020204020204" pitchFamily="34" charset="-122"/>
                    <a:ea typeface="Microsoft YaHei" panose="020B0503020204020204" pitchFamily="34" charset="-122"/>
                  </a:rPr>
                  <a:t> ×100%</a:t>
                </a:r>
              </a:p>
              <a:p>
                <a:pPr marL="0" marR="0" lvl="0" indent="0" defTabSz="914400" eaLnBrk="1" fontAlgn="auto" latinLnBrk="0" hangingPunct="1">
                  <a:lnSpc>
                    <a:spcPct val="150000"/>
                  </a:lnSpc>
                  <a:spcBef>
                    <a:spcPts val="0"/>
                  </a:spcBef>
                  <a:spcAft>
                    <a:spcPts val="0"/>
                  </a:spcAft>
                  <a:buClrTx/>
                  <a:buSzTx/>
                  <a:buFontTx/>
                  <a:buNone/>
                  <a:tabLst/>
                  <a:defRPr/>
                </a:pPr>
                <a:r>
                  <a:rPr kumimoji="0" lang="en-US" altLang="zh-TW" sz="2000" b="1" i="0" u="none" strike="noStrike" kern="100" cap="none" spc="0" normalizeH="0" baseline="0" noProof="0" dirty="0">
                    <a:ln>
                      <a:noFill/>
                    </a:ln>
                    <a:solidFill>
                      <a:srgbClr val="FF9900">
                        <a:lumMod val="75000"/>
                      </a:srgbClr>
                    </a:solidFill>
                    <a:effectLst/>
                    <a:uLnTx/>
                    <a:uFillTx/>
                    <a:latin typeface="微軟正黑體" panose="020B0604030504040204" pitchFamily="34" charset="-120"/>
                    <a:cs typeface="Times New Roman" panose="02020603050405020304" pitchFamily="18" charset="0"/>
                  </a:rPr>
                  <a:t>       = </a:t>
                </a:r>
                <a14:m>
                  <m:oMath xmlns:m="http://schemas.openxmlformats.org/officeDocument/2006/math">
                    <m:f>
                      <m:fPr>
                        <m:ctrlPr>
                          <a:rPr kumimoji="0" lang="zh-TW" altLang="zh-TW" sz="2000" b="1" i="1" u="none" strike="noStrike" kern="100" cap="none" spc="0" normalizeH="0" baseline="0" noProof="0">
                            <a:ln>
                              <a:noFill/>
                            </a:ln>
                            <a:solidFill>
                              <a:srgbClr val="FF9900">
                                <a:lumMod val="75000"/>
                              </a:srgbClr>
                            </a:solidFill>
                            <a:effectLst/>
                            <a:uLnTx/>
                            <a:uFillTx/>
                            <a:latin typeface="Cambria Math" panose="02040503050406030204" pitchFamily="18" charset="0"/>
                            <a:ea typeface="Microsoft YaHei" panose="020B0503020204020204" pitchFamily="34" charset="-122"/>
                            <a:cs typeface="Times New Roman" panose="02020603050405020304" pitchFamily="18" charset="0"/>
                          </a:rPr>
                        </m:ctrlPr>
                      </m:fPr>
                      <m:num>
                        <m:r>
                          <m:rPr>
                            <m:nor/>
                          </m:rPr>
                          <a:rPr kumimoji="0" lang="en-US" altLang="zh-TW" sz="2000" b="1" i="0" u="none" strike="noStrike" kern="100" cap="none" spc="0" normalizeH="0" baseline="0" noProof="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51,846+798+</m:t>
                        </m:r>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27</m:t>
                        </m:r>
                        <m:r>
                          <a:rPr lang="en-US" altLang="zh-TW" sz="2000" b="1" i="1" kern="100">
                            <a:solidFill>
                              <a:srgbClr val="FF9900">
                                <a:lumMod val="75000"/>
                              </a:srgbClr>
                            </a:solidFill>
                            <a:latin typeface="Cambria Math" panose="02040503050406030204" pitchFamily="18" charset="0"/>
                            <a:ea typeface="Microsoft YaHei" panose="020B0503020204020204" pitchFamily="34" charset="-122"/>
                            <a:cs typeface="Times New Roman" panose="02020603050405020304" pitchFamily="18" charset="0"/>
                          </a:rPr>
                          <m:t>+</m:t>
                        </m:r>
                        <m:r>
                          <m:rPr>
                            <m:nor/>
                          </m:rPr>
                          <a:rPr lang="en-US" altLang="zh-TW" sz="2000" b="1" i="0" kern="100" smtClean="0">
                            <a:solidFill>
                              <a:srgbClr val="FF9900">
                                <a:lumMod val="75000"/>
                              </a:srgbClr>
                            </a:solidFill>
                            <a:latin typeface="Cambria Math" panose="02040503050406030204" pitchFamily="18" charset="0"/>
                            <a:ea typeface="Microsoft YaHei" panose="020B0503020204020204" pitchFamily="34" charset="-122"/>
                            <a:cs typeface="Times New Roman" panose="02020603050405020304" pitchFamily="18" charset="0"/>
                          </a:rPr>
                          <m:t>0</m:t>
                        </m:r>
                        <m:r>
                          <m:rPr>
                            <m:nor/>
                          </m:rPr>
                          <a:rPr kumimoji="0" lang="en-US" altLang="zh-TW" sz="2000" b="1" i="0" u="none" strike="noStrike" kern="100" cap="none" spc="0" normalizeH="0" baseline="0" noProof="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m:t>
                        </m:r>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50,688</m:t>
                        </m:r>
                      </m:num>
                      <m:den>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5,302</m:t>
                        </m:r>
                        <m:r>
                          <m:rPr>
                            <m:nor/>
                          </m:rPr>
                          <a:rPr kumimoji="0" lang="en-US" altLang="zh-TW" sz="2000" b="1" i="0" u="none" strike="noStrike" kern="100" cap="none" spc="0" normalizeH="0" baseline="0" noProof="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m:t>
                        </m:r>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51,846</m:t>
                        </m:r>
                        <m:r>
                          <m:rPr>
                            <m:nor/>
                          </m:rPr>
                          <a:rPr kumimoji="0" lang="en-US" altLang="zh-TW" sz="2000" b="1" i="0" u="none" strike="noStrike" kern="100" cap="none" spc="0" normalizeH="0" baseline="0" noProof="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m:t>
                        </m:r>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798</m:t>
                        </m:r>
                        <m:r>
                          <m:rPr>
                            <m:nor/>
                          </m:rPr>
                          <a:rPr kumimoji="0" lang="en-US" altLang="zh-TW" sz="2000" b="1" i="0" u="none" strike="noStrike" kern="100" cap="none" spc="0" normalizeH="0" baseline="0" noProof="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m:t>
                        </m:r>
                        <m:r>
                          <m:rPr>
                            <m:nor/>
                          </m:rPr>
                          <a:rPr kumimoji="0" lang="en-US" altLang="zh-TW" sz="2000" b="1" i="0" u="none" strike="noStrike" kern="100" cap="none" spc="0" normalizeH="0" baseline="0" noProof="0" smtClean="0">
                            <a:ln>
                              <a:noFill/>
                            </a:ln>
                            <a:solidFill>
                              <a:srgbClr val="FF9900">
                                <a:lumMod val="75000"/>
                              </a:srgb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m:t>50,688</m:t>
                        </m:r>
                      </m:den>
                    </m:f>
                  </m:oMath>
                </a14:m>
                <a:r>
                  <a:rPr kumimoji="0" lang="en-US" altLang="zh-TW" sz="2000" b="1" i="0" u="none" strike="noStrike" kern="0" cap="none" spc="0" normalizeH="0" baseline="0" noProof="0" dirty="0">
                    <a:ln>
                      <a:noFill/>
                    </a:ln>
                    <a:solidFill>
                      <a:srgbClr val="FF9900">
                        <a:lumMod val="75000"/>
                      </a:srgbClr>
                    </a:solidFill>
                    <a:effectLst/>
                    <a:uLnTx/>
                    <a:uFillTx/>
                    <a:latin typeface="Microsoft YaHei" panose="020B0503020204020204" pitchFamily="34" charset="-122"/>
                    <a:ea typeface="Microsoft YaHei" panose="020B0503020204020204" pitchFamily="34" charset="-122"/>
                  </a:rPr>
                  <a:t> ×100%</a:t>
                </a:r>
              </a:p>
              <a:p>
                <a:pPr marL="0" marR="0" lvl="0" indent="0" defTabSz="914400" eaLnBrk="1" fontAlgn="auto" latinLnBrk="0" hangingPunct="1">
                  <a:lnSpc>
                    <a:spcPct val="150000"/>
                  </a:lnSpc>
                  <a:spcBef>
                    <a:spcPts val="0"/>
                  </a:spcBef>
                  <a:spcAft>
                    <a:spcPts val="0"/>
                  </a:spcAft>
                  <a:buClrTx/>
                  <a:buSzTx/>
                  <a:buFontTx/>
                  <a:buNone/>
                  <a:tabLst/>
                  <a:defRPr/>
                </a:pPr>
                <a:r>
                  <a:rPr kumimoji="0" lang="en-US" altLang="zh-TW" sz="2000" b="1" i="0" u="none" strike="noStrike" kern="0" cap="none" spc="0" normalizeH="0" baseline="0" noProof="0" dirty="0">
                    <a:ln>
                      <a:noFill/>
                    </a:ln>
                    <a:solidFill>
                      <a:srgbClr val="FF9900">
                        <a:lumMod val="75000"/>
                      </a:srgbClr>
                    </a:solidFill>
                    <a:effectLst/>
                    <a:uLnTx/>
                    <a:uFillTx/>
                    <a:latin typeface="Microsoft YaHei" panose="020B0503020204020204" pitchFamily="34" charset="-122"/>
                    <a:ea typeface="Microsoft YaHei" panose="020B0503020204020204" pitchFamily="34" charset="-122"/>
                  </a:rPr>
                  <a:t>      =27.3% </a:t>
                </a:r>
                <a:r>
                  <a:rPr kumimoji="0"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a:t>
                </a:r>
                <a:r>
                  <a:rPr kumimoji="0" lang="zh-TW" altLang="en-US"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未達回收率行業基準區間</a:t>
                </a:r>
                <a:r>
                  <a:rPr kumimoji="0" lang="en-US" altLang="zh-TW" sz="2000" b="1" i="0" u="none" strike="noStrike" kern="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a:t>
                </a:r>
              </a:p>
            </p:txBody>
          </p:sp>
        </mc:Choice>
        <mc:Fallback>
          <p:sp>
            <p:nvSpPr>
              <p:cNvPr id="4" name="文字方塊 3">
                <a:extLst>
                  <a:ext uri="{FF2B5EF4-FFF2-40B4-BE49-F238E27FC236}">
                    <a16:creationId xmlns:a16="http://schemas.microsoft.com/office/drawing/2014/main" xmlns="" xmlns:a14="http://schemas.microsoft.com/office/drawing/2010/main" id="{57D2B0A6-A0D2-890C-09D3-9A272FCFD7E2}"/>
                  </a:ext>
                </a:extLst>
              </p:cNvPr>
              <p:cNvSpPr txBox="1">
                <a:spLocks noRot="1" noChangeAspect="1" noMove="1" noResize="1" noEditPoints="1" noAdjustHandles="1" noChangeArrowheads="1" noChangeShapeType="1" noTextEdit="1"/>
              </p:cNvSpPr>
              <p:nvPr/>
            </p:nvSpPr>
            <p:spPr>
              <a:xfrm>
                <a:off x="959668" y="1314349"/>
                <a:ext cx="9980785" cy="2265557"/>
              </a:xfrm>
              <a:prstGeom prst="rect">
                <a:avLst/>
              </a:prstGeom>
              <a:blipFill>
                <a:blip r:embed="rId4"/>
                <a:stretch>
                  <a:fillRect l="-916" b="-4043"/>
                </a:stretch>
              </a:blipFill>
              <a:ln w="38100" cap="flat" cmpd="sng" algn="ctr">
                <a:noFill/>
                <a:prstDash val="solid"/>
              </a:ln>
              <a:effectLst/>
            </p:spPr>
            <p:txBody>
              <a:bodyPr/>
              <a:lstStyle/>
              <a:p>
                <a:r>
                  <a:rPr lang="zh-TW" altLang="en-US">
                    <a:noFill/>
                  </a:rPr>
                  <a:t> </a:t>
                </a:r>
              </a:p>
            </p:txBody>
          </p:sp>
        </mc:Fallback>
      </mc:AlternateContent>
      <p:sp>
        <p:nvSpPr>
          <p:cNvPr id="5" name="內容版面配置區 2">
            <a:extLst>
              <a:ext uri="{FF2B5EF4-FFF2-40B4-BE49-F238E27FC236}">
                <a16:creationId xmlns:a16="http://schemas.microsoft.com/office/drawing/2014/main" xmlns="" id="{B679C454-660A-CEE5-7426-26FA12110465}"/>
              </a:ext>
            </a:extLst>
          </p:cNvPr>
          <p:cNvSpPr txBox="1">
            <a:spLocks/>
          </p:cNvSpPr>
          <p:nvPr/>
        </p:nvSpPr>
        <p:spPr>
          <a:xfrm>
            <a:off x="513551" y="4046899"/>
            <a:ext cx="3548621" cy="13730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4" indent="0">
              <a:lnSpc>
                <a:spcPct val="150000"/>
              </a:lnSpc>
              <a:spcBef>
                <a:spcPts val="0"/>
              </a:spcBef>
              <a:buClr>
                <a:srgbClr val="0066CC"/>
              </a:buClr>
              <a:buSzPct val="80000"/>
              <a:buFont typeface="Arial" panose="020B0604020202020204" pitchFamily="34" charset="0"/>
              <a:buNone/>
            </a:pP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2630</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 印刷電路板製造業</a:t>
            </a:r>
            <a:endPar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endParaRPr>
          </a:p>
          <a:p>
            <a:pPr marL="0" lvl="4" indent="0">
              <a:lnSpc>
                <a:spcPct val="150000"/>
              </a:lnSpc>
              <a:spcBef>
                <a:spcPts val="0"/>
              </a:spcBef>
              <a:buClr>
                <a:srgbClr val="0066CC"/>
              </a:buClr>
              <a:buSzPct val="80000"/>
              <a:buFont typeface="Arial" panose="020B0604020202020204" pitchFamily="34" charset="0"/>
              <a:buNone/>
            </a:pPr>
            <a:r>
              <a:rPr lang="en-US" altLang="zh-TW" sz="2000" b="1" kern="100"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R2</a:t>
            </a:r>
            <a:r>
              <a:rPr lang="zh-TW" altLang="en-US" sz="2000" b="1" kern="100"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回收率基準區間</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sz="32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50%~85%</a:t>
            </a:r>
          </a:p>
        </p:txBody>
      </p:sp>
      <p:grpSp>
        <p:nvGrpSpPr>
          <p:cNvPr id="6" name="群組 5">
            <a:extLst>
              <a:ext uri="{FF2B5EF4-FFF2-40B4-BE49-F238E27FC236}">
                <a16:creationId xmlns:a16="http://schemas.microsoft.com/office/drawing/2014/main" xmlns="" id="{D854258C-00F8-2677-E79F-FD8BFE1CEF37}"/>
              </a:ext>
            </a:extLst>
          </p:cNvPr>
          <p:cNvGrpSpPr/>
          <p:nvPr/>
        </p:nvGrpSpPr>
        <p:grpSpPr>
          <a:xfrm>
            <a:off x="3589679" y="3812486"/>
            <a:ext cx="8088772" cy="3340232"/>
            <a:chOff x="7140987" y="4662994"/>
            <a:chExt cx="4690581" cy="3340232"/>
          </a:xfrm>
        </p:grpSpPr>
        <p:sp>
          <p:nvSpPr>
            <p:cNvPr id="7" name="Google Shape;468;p12">
              <a:extLst>
                <a:ext uri="{FF2B5EF4-FFF2-40B4-BE49-F238E27FC236}">
                  <a16:creationId xmlns:a16="http://schemas.microsoft.com/office/drawing/2014/main" xmlns="" id="{235A0521-DD8C-134C-5946-472AF8B79BD8}"/>
                </a:ext>
              </a:extLst>
            </p:cNvPr>
            <p:cNvSpPr/>
            <p:nvPr/>
          </p:nvSpPr>
          <p:spPr>
            <a:xfrm>
              <a:off x="7140988" y="4860496"/>
              <a:ext cx="4678278" cy="2326450"/>
            </a:xfrm>
            <a:prstGeom prst="rect">
              <a:avLst/>
            </a:prstGeom>
            <a:noFill/>
            <a:ln w="9525" cap="rnd" cmpd="sng">
              <a:solidFill>
                <a:srgbClr val="3D3D3D"/>
              </a:solidFill>
              <a:prstDash val="solid"/>
              <a:round/>
              <a:headEnd type="none" w="sm" len="sm"/>
              <a:tailEnd type="none" w="sm" len="sm"/>
            </a:ln>
            <a:effectLst>
              <a:outerShdw blurRad="39000" dist="25400" dir="5400000" rotWithShape="0">
                <a:srgbClr val="000000">
                  <a:alpha val="37647"/>
                </a:srgbClr>
              </a:outerShdw>
            </a:effectLst>
          </p:spPr>
          <p:txBody>
            <a:bodyPr spcFirstLastPara="1" wrap="square" lIns="91425" tIns="45700" rIns="91425" bIns="45700" anchor="ctr" anchorCtr="0">
              <a:noAutofit/>
            </a:bodyPr>
            <a:lstStyle/>
            <a:p>
              <a:pPr algn="ctr"/>
              <a:endParaRPr>
                <a:solidFill>
                  <a:prstClr val="white"/>
                </a:solidFill>
                <a:ea typeface="Arial"/>
                <a:cs typeface="Arial"/>
                <a:sym typeface="Arial"/>
              </a:endParaRPr>
            </a:p>
          </p:txBody>
        </p:sp>
        <p:sp>
          <p:nvSpPr>
            <p:cNvPr id="9" name="Google Shape;470;p12">
              <a:extLst>
                <a:ext uri="{FF2B5EF4-FFF2-40B4-BE49-F238E27FC236}">
                  <a16:creationId xmlns:a16="http://schemas.microsoft.com/office/drawing/2014/main" xmlns="" id="{1F19334B-BCE1-FEE7-46AD-A081FDE9D725}"/>
                </a:ext>
              </a:extLst>
            </p:cNvPr>
            <p:cNvSpPr txBox="1"/>
            <p:nvPr/>
          </p:nvSpPr>
          <p:spPr>
            <a:xfrm>
              <a:off x="7374536" y="4662994"/>
              <a:ext cx="1627545" cy="400069"/>
            </a:xfrm>
            <a:prstGeom prst="rect">
              <a:avLst/>
            </a:prstGeom>
            <a:solidFill>
              <a:srgbClr val="0070C0"/>
            </a:solidFill>
            <a:ln>
              <a:noFill/>
            </a:ln>
          </p:spPr>
          <p:txBody>
            <a:bodyPr spcFirstLastPara="1" wrap="square" lIns="91425" tIns="45700" rIns="91425" bIns="45700" anchor="t" anchorCtr="0">
              <a:spAutoFit/>
            </a:bodyPr>
            <a:lstStyle/>
            <a:p>
              <a:pPr algn="ctr"/>
              <a:r>
                <a:rPr lang="zh-TW" altLang="en-US" sz="2000" b="1" dirty="0">
                  <a:solidFill>
                    <a:prstClr val="white"/>
                  </a:solidFill>
                  <a:ea typeface="微软雅黑"/>
                  <a:cs typeface="Arial"/>
                </a:rPr>
                <a:t>耗水費計算</a:t>
              </a:r>
              <a:endParaRPr sz="2000" b="1" dirty="0">
                <a:solidFill>
                  <a:prstClr val="white"/>
                </a:solidFill>
                <a:ea typeface="微软雅黑"/>
                <a:cs typeface="Arial"/>
              </a:endParaRPr>
            </a:p>
          </p:txBody>
        </p:sp>
        <p:sp>
          <p:nvSpPr>
            <p:cNvPr id="10" name="Google Shape;471;p12">
              <a:extLst>
                <a:ext uri="{FF2B5EF4-FFF2-40B4-BE49-F238E27FC236}">
                  <a16:creationId xmlns:a16="http://schemas.microsoft.com/office/drawing/2014/main" xmlns="" id="{79AFFA45-1D3C-4002-9FF1-22379A485409}"/>
                </a:ext>
              </a:extLst>
            </p:cNvPr>
            <p:cNvSpPr txBox="1"/>
            <p:nvPr/>
          </p:nvSpPr>
          <p:spPr>
            <a:xfrm>
              <a:off x="7140987" y="5202500"/>
              <a:ext cx="4690581" cy="2800726"/>
            </a:xfrm>
            <a:prstGeom prst="rect">
              <a:avLst/>
            </a:prstGeom>
            <a:noFill/>
            <a:ln>
              <a:noFill/>
            </a:ln>
          </p:spPr>
          <p:txBody>
            <a:bodyPr spcFirstLastPara="1" wrap="square" lIns="91425" tIns="45700" rIns="91425" bIns="45700" anchor="t" anchorCtr="0">
              <a:spAutoFit/>
            </a:bodyPr>
            <a:lstStyle/>
            <a:p>
              <a:pPr marL="342900" indent="-342900">
                <a:spcBef>
                  <a:spcPts val="600"/>
                </a:spcBef>
                <a:spcAft>
                  <a:spcPts val="600"/>
                </a:spcAft>
                <a:buClr>
                  <a:prstClr val="black"/>
                </a:buClr>
                <a:buSzPts val="1800"/>
                <a:buFont typeface="Arial" panose="020B0604020202020204" pitchFamily="34" charset="0"/>
                <a:buChar char="•"/>
              </a:pP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單月計算</a:t>
              </a:r>
              <a:r>
                <a:rPr lang="zh-TW" altLang="en-US" sz="2000" kern="100" dirty="0">
                  <a:solidFill>
                    <a:prstClr val="black"/>
                  </a:solidFill>
                  <a:latin typeface="Times New Roman" panose="02020603050405020304" pitchFamily="18" charset="0"/>
                  <a:cs typeface="Times New Roman" panose="02020603050405020304" pitchFamily="18" charset="0"/>
                </a:rPr>
                <a:t>：</a:t>
              </a:r>
              <a:r>
                <a:rPr lang="zh-TW" altLang="en-US" sz="2000" b="1" kern="100" dirty="0">
                  <a:solidFill>
                    <a:srgbClr val="22374C">
                      <a:lumMod val="50000"/>
                    </a:srgbClr>
                  </a:solidFill>
                  <a:latin typeface="Times New Roman" panose="02020603050405020304" pitchFamily="18" charset="0"/>
                  <a:ea typeface="Microsoft YaHei" panose="020B0503020204020204" pitchFamily="34" charset="-122"/>
                  <a:cs typeface="Times New Roman" panose="02020603050405020304" pitchFamily="18" charset="0"/>
                </a:rPr>
                <a:t>地下水</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使用度數</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sz="32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a:t>
              </a:r>
              <a:r>
                <a:rPr lang="zh-TW" altLang="en-US" sz="32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自來水</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使用度數</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sz="2000" b="1" kern="100"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地面水</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使用度數 </a:t>
              </a:r>
              <a:r>
                <a:rPr lang="zh-TW" altLang="en-US" sz="2000" b="1" kern="100" dirty="0">
                  <a:solidFill>
                    <a:prstClr val="black"/>
                  </a:solidFill>
                  <a:latin typeface="Times New Roman" panose="02020603050405020304" pitchFamily="18" charset="0"/>
                  <a:cs typeface="Times New Roman" panose="02020603050405020304" pitchFamily="18" charset="0"/>
                </a:rPr>
                <a:t>ｰ</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9,000 </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度</a:t>
              </a:r>
              <a:r>
                <a:rPr lang="en-US" altLang="zh-TW"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zh-TW" altLang="en-US" sz="2000" b="1"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zh-TW" altLang="en-US" sz="20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費率</a:t>
              </a:r>
              <a:endParaRPr lang="en-US" altLang="zh-TW" sz="20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spcBef>
                  <a:spcPts val="600"/>
                </a:spcBef>
                <a:spcAft>
                  <a:spcPts val="600"/>
                </a:spcAft>
                <a:buClr>
                  <a:prstClr val="black"/>
                </a:buClr>
                <a:buSzPts val="1800"/>
                <a:buFont typeface="Arial" panose="020B0604020202020204" pitchFamily="34" charset="0"/>
                <a:buChar char="•"/>
              </a:pP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本案繳納金額</a:t>
              </a:r>
              <a:r>
                <a:rPr lang="en-US" altLang="zh-TW" sz="2000" kern="100" dirty="0">
                  <a:solidFill>
                    <a:prstClr val="black"/>
                  </a:solidFill>
                  <a:latin typeface="Times New Roman" panose="02020603050405020304" pitchFamily="18" charset="0"/>
                  <a:cs typeface="Times New Roman" panose="02020603050405020304" pitchFamily="18" charset="0"/>
                </a:rPr>
                <a:t> = </a:t>
              </a:r>
              <a:r>
                <a:rPr lang="en-US" altLang="zh-TW" sz="2000" kern="100" dirty="0">
                  <a:solidFill>
                    <a:prstClr val="black"/>
                  </a:solidFill>
                  <a:latin typeface="PMingLiU" panose="02020500000000000000" pitchFamily="18" charset="-120"/>
                  <a:ea typeface="PMingLiU" panose="02020500000000000000" pitchFamily="18" charset="-120"/>
                  <a:cs typeface="Times New Roman" panose="02020603050405020304" pitchFamily="18" charset="0"/>
                </a:rPr>
                <a:t>【</a:t>
              </a:r>
              <a:r>
                <a:rPr lang="en-US" altLang="zh-TW" sz="2000" kern="100" dirty="0">
                  <a:solidFill>
                    <a:prstClr val="black"/>
                  </a:solidFill>
                  <a:latin typeface="Times New Roman" panose="02020603050405020304" pitchFamily="18" charset="0"/>
                  <a:cs typeface="Times New Roman" panose="02020603050405020304" pitchFamily="18" charset="0"/>
                </a:rPr>
                <a:t>(1,775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×30)</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sz="20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(3,500 ×30</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9,000)</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zh-TW" sz="20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a:t>
              </a:r>
              <a:r>
                <a:rPr lang="en-US" altLang="zh-TW" sz="2000" kern="100" dirty="0">
                  <a:solidFill>
                    <a:prstClr val="black"/>
                  </a:solidFill>
                  <a:latin typeface="新細明體" panose="02020500000000000000" pitchFamily="18" charset="-120"/>
                  <a:ea typeface="新細明體" panose="02020500000000000000" pitchFamily="18" charset="-120"/>
                  <a:cs typeface="Times New Roman" panose="02020603050405020304" pitchFamily="18" charset="0"/>
                </a:rPr>
                <a:t>】</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 6</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個月</a:t>
              </a:r>
              <a:endPar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a:spcBef>
                  <a:spcPts val="600"/>
                </a:spcBef>
                <a:spcAft>
                  <a:spcPts val="600"/>
                </a:spcAft>
                <a:buClr>
                  <a:prstClr val="black"/>
                </a:buClr>
                <a:buSzPts val="1800"/>
              </a:pPr>
              <a:r>
                <a:rPr lang="zh-TW" altLang="en-US" sz="20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a:t>
              </a:r>
              <a:r>
                <a:rPr lang="zh-TW" altLang="en-US" sz="20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2,686,500</a:t>
              </a:r>
              <a:r>
                <a:rPr lang="zh-TW" altLang="en-US" sz="2000"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zh-TW" altLang="en-US"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rPr>
                <a:t>元</a:t>
              </a:r>
              <a:endParaRPr lang="en-US" altLang="zh-TW" sz="2000" kern="100" dirty="0">
                <a:solidFill>
                  <a:prstClr val="black"/>
                </a:solidFill>
                <a:latin typeface="Times New Roman" panose="02020603050405020304" pitchFamily="18" charset="0"/>
                <a:ea typeface="Microsoft YaHei" panose="020B0503020204020204" pitchFamily="34" charset="-122"/>
                <a:cs typeface="Times New Roman" panose="02020603050405020304" pitchFamily="18" charset="0"/>
              </a:endParaRPr>
            </a:p>
            <a:p>
              <a:pPr marL="342900" indent="-342900">
                <a:spcBef>
                  <a:spcPts val="600"/>
                </a:spcBef>
                <a:spcAft>
                  <a:spcPts val="600"/>
                </a:spcAft>
                <a:buClr>
                  <a:prstClr val="black"/>
                </a:buClr>
                <a:buSzPts val="1800"/>
                <a:buFont typeface="Arial" panose="020B0604020202020204" pitchFamily="34" charset="0"/>
                <a:buChar char="•"/>
              </a:pPr>
              <a:endParaRPr lang="en-US" altLang="zh-TW" sz="20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a:p>
              <a:pPr>
                <a:buClr>
                  <a:prstClr val="black"/>
                </a:buClr>
                <a:buSzPts val="1800"/>
              </a:pPr>
              <a:endParaRPr lang="en-US" altLang="zh-TW" sz="1600" kern="0" dirty="0">
                <a:solidFill>
                  <a:srgbClr val="000000"/>
                </a:solidFill>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xmlns="" val="207922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減徵與抵減措施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3" name="圖片 2">
            <a:extLst>
              <a:ext uri="{FF2B5EF4-FFF2-40B4-BE49-F238E27FC236}">
                <a16:creationId xmlns:a16="http://schemas.microsoft.com/office/drawing/2014/main" xmlns="" id="{270A30FE-CCC7-6A8E-4A39-1A48FF7B04DC}"/>
              </a:ext>
            </a:extLst>
          </p:cNvPr>
          <p:cNvPicPr>
            <a:picLocks noChangeAspect="1"/>
          </p:cNvPicPr>
          <p:nvPr/>
        </p:nvPicPr>
        <p:blipFill>
          <a:blip r:embed="rId4"/>
          <a:stretch>
            <a:fillRect/>
          </a:stretch>
        </p:blipFill>
        <p:spPr>
          <a:xfrm>
            <a:off x="762381" y="1403775"/>
            <a:ext cx="9817605" cy="2533780"/>
          </a:xfrm>
          <a:prstGeom prst="rect">
            <a:avLst/>
          </a:prstGeom>
        </p:spPr>
      </p:pic>
      <p:sp>
        <p:nvSpPr>
          <p:cNvPr id="8" name="文字方塊 7">
            <a:extLst>
              <a:ext uri="{FF2B5EF4-FFF2-40B4-BE49-F238E27FC236}">
                <a16:creationId xmlns:a16="http://schemas.microsoft.com/office/drawing/2014/main" xmlns="" id="{789C29B6-B950-872D-412D-84B4F1CD0806}"/>
              </a:ext>
            </a:extLst>
          </p:cNvPr>
          <p:cNvSpPr txBox="1"/>
          <p:nvPr/>
        </p:nvSpPr>
        <p:spPr>
          <a:xfrm>
            <a:off x="7176232" y="1294488"/>
            <a:ext cx="4673907" cy="569387"/>
          </a:xfrm>
          <a:prstGeom prst="rect">
            <a:avLst/>
          </a:prstGeom>
          <a:noFill/>
        </p:spPr>
        <p:txBody>
          <a:bodyPr wrap="square">
            <a:spAutoFit/>
          </a:bodyPr>
          <a:lstStyle/>
          <a:p>
            <a:endParaRPr lang="zh-TW" altLang="en-US" sz="1100" dirty="0">
              <a:solidFill>
                <a:srgbClr val="000000"/>
              </a:solidFill>
              <a:latin typeface="標楷體" panose="03000509000000000000" pitchFamily="65" charset="-120"/>
              <a:ea typeface="標楷體" panose="03000509000000000000" pitchFamily="65" charset="-120"/>
            </a:endParaRPr>
          </a:p>
          <a:p>
            <a:r>
              <a:rPr lang="zh-TW" altLang="en-US" sz="1100" dirty="0">
                <a:solidFill>
                  <a:srgbClr val="000000"/>
                </a:solidFill>
                <a:latin typeface="標楷體" panose="03000509000000000000" pitchFamily="65" charset="-120"/>
                <a:ea typeface="標楷體" panose="03000509000000000000" pitchFamily="65" charset="-120"/>
              </a:rPr>
              <a:t> </a:t>
            </a:r>
            <a:r>
              <a:rPr kumimoji="1" lang="zh-TW" altLang="en-US" sz="2000" b="1" dirty="0">
                <a:solidFill>
                  <a:srgbClr val="9BBB59">
                    <a:lumMod val="50000"/>
                  </a:srgbClr>
                </a:solidFill>
                <a:latin typeface="Microsoft YaHei" panose="020B0503020204020204" pitchFamily="34" charset="-122"/>
                <a:ea typeface="微软雅黑"/>
              </a:rPr>
              <a:t>耗水費減徵及抵減項目認定作業要點 </a:t>
            </a:r>
          </a:p>
        </p:txBody>
      </p:sp>
      <p:sp>
        <p:nvSpPr>
          <p:cNvPr id="11" name="文字方塊 10">
            <a:extLst>
              <a:ext uri="{FF2B5EF4-FFF2-40B4-BE49-F238E27FC236}">
                <a16:creationId xmlns:a16="http://schemas.microsoft.com/office/drawing/2014/main" xmlns="" id="{E3AD7050-5E20-8E1B-5DB2-953C124B1507}"/>
              </a:ext>
            </a:extLst>
          </p:cNvPr>
          <p:cNvSpPr txBox="1"/>
          <p:nvPr/>
        </p:nvSpPr>
        <p:spPr>
          <a:xfrm>
            <a:off x="652212" y="4046842"/>
            <a:ext cx="3234600" cy="1569660"/>
          </a:xfrm>
          <a:prstGeom prst="rect">
            <a:avLst/>
          </a:prstGeom>
          <a:noFill/>
        </p:spPr>
        <p:txBody>
          <a:bodyPr wrap="square">
            <a:spAutoFit/>
          </a:bodyPr>
          <a:lstStyle/>
          <a:p>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投資水資源開發或節水設備，經中央主管機關核定之經費，得於</a:t>
            </a:r>
            <a:r>
              <a:rPr lang="en-US" altLang="zh-TW"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10</a:t>
            </a:r>
            <a:r>
              <a:rPr lang="zh-TW" altLang="en-US"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年</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內分年抵減至核定投資經費之</a:t>
            </a:r>
            <a:r>
              <a:rPr lang="en-US" altLang="zh-TW"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50%</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12" name="文字方塊 11">
            <a:extLst>
              <a:ext uri="{FF2B5EF4-FFF2-40B4-BE49-F238E27FC236}">
                <a16:creationId xmlns:a16="http://schemas.microsoft.com/office/drawing/2014/main" xmlns="" id="{C6C3C9FF-6D21-0D9C-0AD3-DB5006027BED}"/>
              </a:ext>
            </a:extLst>
          </p:cNvPr>
          <p:cNvSpPr txBox="1"/>
          <p:nvPr/>
        </p:nvSpPr>
        <p:spPr>
          <a:xfrm>
            <a:off x="4088067" y="4052360"/>
            <a:ext cx="2503233" cy="1323439"/>
          </a:xfrm>
          <a:prstGeom prst="rect">
            <a:avLst/>
          </a:prstGeom>
          <a:noFill/>
        </p:spPr>
        <p:txBody>
          <a:bodyPr wrap="square">
            <a:spAutoFit/>
          </a:bodyPr>
          <a:lstStyle/>
          <a:p>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前一年</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7</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月</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1</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日至當年</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6</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月</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30</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日，其已繳納水污染防治費額度得申請抵減。</a:t>
            </a:r>
          </a:p>
        </p:txBody>
      </p:sp>
      <p:sp>
        <p:nvSpPr>
          <p:cNvPr id="13" name="文字方塊 12">
            <a:extLst>
              <a:ext uri="{FF2B5EF4-FFF2-40B4-BE49-F238E27FC236}">
                <a16:creationId xmlns:a16="http://schemas.microsoft.com/office/drawing/2014/main" xmlns="" id="{61D07B3C-2B71-5F62-F4F4-0640F326726D}"/>
              </a:ext>
            </a:extLst>
          </p:cNvPr>
          <p:cNvSpPr txBox="1"/>
          <p:nvPr/>
        </p:nvSpPr>
        <p:spPr>
          <a:xfrm>
            <a:off x="6881762" y="4036971"/>
            <a:ext cx="3582120" cy="830997"/>
          </a:xfrm>
          <a:prstGeom prst="rect">
            <a:avLst/>
          </a:prstGeom>
          <a:noFill/>
        </p:spPr>
        <p:txBody>
          <a:bodyPr wrap="square">
            <a:spAutoFit/>
          </a:bodyPr>
          <a:lstStyle/>
          <a:p>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前一年</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7</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月</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1</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日至當年</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6</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月</a:t>
            </a:r>
            <a:r>
              <a:rPr lang="en-US" altLang="zh-TW"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30</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日合計使用量達</a:t>
            </a:r>
            <a:r>
              <a:rPr lang="en-US" altLang="zh-TW"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6,000</a:t>
            </a:r>
            <a:r>
              <a:rPr lang="zh-TW" altLang="en-US"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TW" sz="2800" b="1" kern="1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a:t>
            </a:r>
            <a:r>
              <a:rPr lang="en-US" altLang="zh-TW" sz="2800" b="1" kern="100" baseline="300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3</a:t>
            </a:r>
            <a:r>
              <a:rPr lang="zh-TW" altLang="en-US" sz="2000" b="1" kern="100" dirty="0">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以上。</a:t>
            </a:r>
          </a:p>
        </p:txBody>
      </p:sp>
      <mc:AlternateContent xmlns:mc="http://schemas.openxmlformats.org/markup-compatibility/2006">
        <mc:Choice xmlns:a14="http://schemas.microsoft.com/office/drawing/2010/main" xmlns="" Requires="a14">
          <p:graphicFrame>
            <p:nvGraphicFramePr>
              <p:cNvPr id="14" name="表格 13">
                <a:extLst>
                  <a:ext uri="{FF2B5EF4-FFF2-40B4-BE49-F238E27FC236}">
                    <a16:creationId xmlns:a16="http://schemas.microsoft.com/office/drawing/2014/main" id="{20F29073-CA9E-B92C-EF5B-5C37961D966C}"/>
                  </a:ext>
                </a:extLst>
              </p:cNvPr>
              <p:cNvGraphicFramePr>
                <a:graphicFrameLocks noGrp="1"/>
              </p:cNvGraphicFramePr>
              <p:nvPr>
                <p:extLst>
                  <p:ext uri="{D42A27DB-BD31-4B8C-83A1-F6EECF244321}">
                    <p14:modId xmlns:p14="http://schemas.microsoft.com/office/powerpoint/2010/main" val="1433949344"/>
                  </p:ext>
                </p:extLst>
              </p:nvPr>
            </p:nvGraphicFramePr>
            <p:xfrm>
              <a:off x="6881762" y="5043062"/>
              <a:ext cx="3800819" cy="1146880"/>
            </p:xfrm>
            <a:graphic>
              <a:graphicData uri="http://schemas.openxmlformats.org/drawingml/2006/table">
                <a:tbl>
                  <a:tblPr firstRow="1" bandRow="1"/>
                  <a:tblGrid>
                    <a:gridCol w="2508452">
                      <a:extLst>
                        <a:ext uri="{9D8B030D-6E8A-4147-A177-3AD203B41FA5}">
                          <a16:colId xmlns:a16="http://schemas.microsoft.com/office/drawing/2014/main" val="20000"/>
                        </a:ext>
                      </a:extLst>
                    </a:gridCol>
                    <a:gridCol w="1292367">
                      <a:extLst>
                        <a:ext uri="{9D8B030D-6E8A-4147-A177-3AD203B41FA5}">
                          <a16:colId xmlns:a16="http://schemas.microsoft.com/office/drawing/2014/main" val="20001"/>
                        </a:ext>
                      </a:extLst>
                    </a:gridCol>
                  </a:tblGrid>
                  <a:tr h="286720">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spcAft>
                              <a:spcPts val="0"/>
                            </a:spcAft>
                          </a:pPr>
                          <a:r>
                            <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合計年使用量</a:t>
                          </a: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(Q)</a:t>
                          </a:r>
                          <a:endPar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spcAft>
                              <a:spcPts val="0"/>
                            </a:spcAft>
                          </a:pPr>
                          <a:r>
                            <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減徵比例</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28672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6,000 </a:t>
                          </a:r>
                          <a14:m>
                            <m:oMath xmlns:m="http://schemas.openxmlformats.org/officeDocument/2006/math">
                              <m:sSup>
                                <m:sSupPr>
                                  <m:ctrlP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ctrlPr>
                                </m:sSupPr>
                                <m:e>
                                  <m: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t>𝑚</m:t>
                                  </m:r>
                                </m:e>
                                <m:sup>
                                  <m: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t>3</m:t>
                                  </m:r>
                                </m:sup>
                              </m:sSup>
                            </m:oMath>
                          </a14:m>
                          <a:r>
                            <a:rPr lang="zh-TW" altLang="en-US"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a:t>
                          </a: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Q</a:t>
                          </a:r>
                          <a:r>
                            <a:rPr lang="zh-TW" altLang="en-US"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a:t>
                          </a: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18,000</a:t>
                          </a:r>
                          <a14:m>
                            <m:oMath xmlns:m="http://schemas.openxmlformats.org/officeDocument/2006/math">
                              <m:sSup>
                                <m:sSupPr>
                                  <m:ctrlP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ctrlPr>
                                </m:sSupPr>
                                <m:e>
                                  <m: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t> </m:t>
                                  </m:r>
                                  <m: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t>𝑚</m:t>
                                  </m:r>
                                </m:e>
                                <m:sup>
                                  <m:r>
                                    <a:rPr lang="en-US" altLang="zh-TW" sz="1600" b="0" i="1" kern="0" smtClean="0">
                                      <a:ln>
                                        <a:solidFill>
                                          <a:sysClr val="windowText" lastClr="000000"/>
                                        </a:solidFill>
                                      </a:ln>
                                      <a:solidFill>
                                        <a:srgbClr val="990033"/>
                                      </a:solidFill>
                                      <a:effectLst/>
                                      <a:latin typeface="Cambria Math" panose="02040503050406030204" pitchFamily="18" charset="0"/>
                                      <a:ea typeface="標楷體"/>
                                      <a:cs typeface="新細明體"/>
                                    </a:rPr>
                                    <m:t>3</m:t>
                                  </m:r>
                                </m:sup>
                              </m:sSup>
                            </m:oMath>
                          </a14:m>
                          <a:endPar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10%</a:t>
                          </a:r>
                          <a:endPar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val="10001"/>
                      </a:ext>
                    </a:extLst>
                  </a:tr>
                  <a:tr h="28672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18,000 </a:t>
                          </a:r>
                          <a14:m>
                            <m:oMath xmlns:m="http://schemas.openxmlformats.org/officeDocument/2006/math">
                              <m:sSup>
                                <m:sSupPr>
                                  <m:ctrlPr>
                                    <a:rPr lang="en-US" altLang="zh-TW" sz="1600" b="0" i="1" kern="0" smtClean="0">
                                      <a:ln>
                                        <a:solidFill>
                                          <a:sysClr val="windowText" lastClr="000000"/>
                                        </a:solidFill>
                                      </a:ln>
                                      <a:solidFill>
                                        <a:srgbClr val="990033"/>
                                      </a:solidFill>
                                      <a:effectLst/>
                                      <a:latin typeface="Cambria Math" panose="02040503050406030204" pitchFamily="18" charset="0"/>
                                      <a:ea typeface="+mn-ea"/>
                                      <a:cs typeface="新細明體"/>
                                    </a:rPr>
                                  </m:ctrlPr>
                                </m:sSupPr>
                                <m:e>
                                  <m:r>
                                    <a:rPr lang="en-US" altLang="zh-TW" sz="1600" b="0" i="1" kern="0" smtClean="0">
                                      <a:ln>
                                        <a:solidFill>
                                          <a:sysClr val="windowText" lastClr="000000"/>
                                        </a:solidFill>
                                      </a:ln>
                                      <a:solidFill>
                                        <a:srgbClr val="990033"/>
                                      </a:solidFill>
                                      <a:effectLst/>
                                      <a:latin typeface="Cambria Math"/>
                                      <a:ea typeface="+mn-ea"/>
                                      <a:cs typeface="新細明體"/>
                                    </a:rPr>
                                    <m:t>𝑚</m:t>
                                  </m:r>
                                </m:e>
                                <m:sup>
                                  <m:r>
                                    <a:rPr lang="en-US" altLang="zh-TW" sz="1600" b="0" i="1" kern="0" smtClean="0">
                                      <a:ln>
                                        <a:solidFill>
                                          <a:sysClr val="windowText" lastClr="000000"/>
                                        </a:solidFill>
                                      </a:ln>
                                      <a:solidFill>
                                        <a:srgbClr val="990033"/>
                                      </a:solidFill>
                                      <a:effectLst/>
                                      <a:latin typeface="Cambria Math"/>
                                      <a:ea typeface="+mn-ea"/>
                                      <a:cs typeface="新細明體"/>
                                    </a:rPr>
                                    <m:t>3</m:t>
                                  </m:r>
                                </m:sup>
                              </m:sSup>
                              <m:r>
                                <m:rPr>
                                  <m:nor/>
                                </m:rPr>
                                <a:rPr lang="zh-TW" altLang="en-US" sz="1600" b="0" kern="0" dirty="0" smtClean="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m:t>≦</m:t>
                              </m:r>
                            </m:oMath>
                          </a14:m>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Q</a:t>
                          </a:r>
                          <a:r>
                            <a:rPr lang="zh-TW" altLang="en-US"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a:t>
                          </a: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36,000 </a:t>
                          </a:r>
                          <a14:m>
                            <m:oMath xmlns:m="http://schemas.openxmlformats.org/officeDocument/2006/math">
                              <m:sSup>
                                <m:sSupPr>
                                  <m:ctrlPr>
                                    <a:rPr lang="en-US" altLang="zh-TW" sz="1600" b="0" i="1" kern="0" smtClean="0">
                                      <a:ln>
                                        <a:solidFill>
                                          <a:sysClr val="windowText" lastClr="000000"/>
                                        </a:solidFill>
                                      </a:ln>
                                      <a:solidFill>
                                        <a:srgbClr val="990033"/>
                                      </a:solidFill>
                                      <a:effectLst/>
                                      <a:latin typeface="Cambria Math" panose="02040503050406030204" pitchFamily="18" charset="0"/>
                                      <a:ea typeface="+mn-ea"/>
                                      <a:cs typeface="新細明體"/>
                                    </a:rPr>
                                  </m:ctrlPr>
                                </m:sSupPr>
                                <m:e>
                                  <m:r>
                                    <a:rPr lang="en-US" altLang="zh-TW" sz="1600" b="0" i="1" kern="0" smtClean="0">
                                      <a:ln>
                                        <a:solidFill>
                                          <a:sysClr val="windowText" lastClr="000000"/>
                                        </a:solidFill>
                                      </a:ln>
                                      <a:solidFill>
                                        <a:srgbClr val="990033"/>
                                      </a:solidFill>
                                      <a:effectLst/>
                                      <a:latin typeface="Cambria Math"/>
                                      <a:ea typeface="+mn-ea"/>
                                      <a:cs typeface="新細明體"/>
                                    </a:rPr>
                                    <m:t>𝑚</m:t>
                                  </m:r>
                                </m:e>
                                <m:sup>
                                  <m:r>
                                    <a:rPr lang="en-US" altLang="zh-TW" sz="1600" b="0" i="1" kern="0" smtClean="0">
                                      <a:ln>
                                        <a:solidFill>
                                          <a:sysClr val="windowText" lastClr="000000"/>
                                        </a:solidFill>
                                      </a:ln>
                                      <a:solidFill>
                                        <a:srgbClr val="990033"/>
                                      </a:solidFill>
                                      <a:effectLst/>
                                      <a:latin typeface="Cambria Math"/>
                                      <a:ea typeface="+mn-ea"/>
                                      <a:cs typeface="新細明體"/>
                                    </a:rPr>
                                    <m:t>3</m:t>
                                  </m:r>
                                </m:sup>
                              </m:sSup>
                            </m:oMath>
                          </a14:m>
                          <a:endParaRPr lang="zh-TW"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10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Mangal"/>
                            </a:rPr>
                            <a:t>20%</a:t>
                          </a:r>
                          <a:endParaRPr lang="zh-TW" sz="1600" b="0" kern="10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Mangal"/>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val="10002"/>
                      </a:ext>
                    </a:extLst>
                  </a:tr>
                  <a:tr h="286720">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36,000 </a:t>
                          </a:r>
                          <a14:m>
                            <m:oMath xmlns:m="http://schemas.openxmlformats.org/officeDocument/2006/math">
                              <m:sSup>
                                <m:sSupPr>
                                  <m:ctrlPr>
                                    <a:rPr lang="en-US" altLang="zh-TW" sz="1600" b="0" i="1" kern="0" smtClean="0">
                                      <a:ln>
                                        <a:solidFill>
                                          <a:sysClr val="windowText" lastClr="000000"/>
                                        </a:solidFill>
                                      </a:ln>
                                      <a:solidFill>
                                        <a:srgbClr val="990033"/>
                                      </a:solidFill>
                                      <a:effectLst/>
                                      <a:latin typeface="Cambria Math" panose="02040503050406030204" pitchFamily="18" charset="0"/>
                                      <a:ea typeface="+mn-ea"/>
                                      <a:cs typeface="新細明體"/>
                                    </a:rPr>
                                  </m:ctrlPr>
                                </m:sSupPr>
                                <m:e>
                                  <m:r>
                                    <a:rPr lang="en-US" altLang="zh-TW" sz="1600" b="0" i="1" kern="0" smtClean="0">
                                      <a:ln>
                                        <a:solidFill>
                                          <a:sysClr val="windowText" lastClr="000000"/>
                                        </a:solidFill>
                                      </a:ln>
                                      <a:solidFill>
                                        <a:srgbClr val="990033"/>
                                      </a:solidFill>
                                      <a:effectLst/>
                                      <a:latin typeface="Cambria Math"/>
                                      <a:ea typeface="+mn-ea"/>
                                      <a:cs typeface="新細明體"/>
                                    </a:rPr>
                                    <m:t>𝑚</m:t>
                                  </m:r>
                                </m:e>
                                <m:sup>
                                  <m:r>
                                    <a:rPr lang="en-US" altLang="zh-TW" sz="1600" b="0" i="1" kern="0" smtClean="0">
                                      <a:ln>
                                        <a:solidFill>
                                          <a:sysClr val="windowText" lastClr="000000"/>
                                        </a:solidFill>
                                      </a:ln>
                                      <a:solidFill>
                                        <a:srgbClr val="990033"/>
                                      </a:solidFill>
                                      <a:effectLst/>
                                      <a:latin typeface="Cambria Math"/>
                                      <a:ea typeface="+mn-ea"/>
                                      <a:cs typeface="新細明體"/>
                                    </a:rPr>
                                    <m:t>3</m:t>
                                  </m:r>
                                </m:sup>
                              </m:sSup>
                              <m:r>
                                <m:rPr>
                                  <m:nor/>
                                </m:rPr>
                                <a:rPr lang="zh-TW" altLang="en-US" sz="1600" b="0" kern="0" dirty="0" smtClean="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m:t>≦</m:t>
                              </m:r>
                            </m:oMath>
                          </a14:m>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Q</a:t>
                          </a:r>
                          <a:endParaRPr lang="zh-TW"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1" kern="100" dirty="0">
                              <a:ln>
                                <a:solidFill>
                                  <a:sysClr val="windowText" lastClr="000000"/>
                                </a:solidFill>
                              </a:ln>
                              <a:solidFill>
                                <a:srgbClr val="FF0000"/>
                              </a:solidFill>
                              <a:effectLst/>
                              <a:highlight>
                                <a:srgbClr val="FFFF00"/>
                              </a:highlight>
                              <a:latin typeface="Microsoft JhengHei Light" panose="020B0304030504040204" pitchFamily="34" charset="-120"/>
                              <a:ea typeface="Microsoft JhengHei Light" panose="020B0304030504040204" pitchFamily="34" charset="-120"/>
                              <a:cs typeface="Mangal"/>
                            </a:rPr>
                            <a:t>30%</a:t>
                          </a:r>
                          <a:endParaRPr lang="zh-TW" sz="1600" b="1" kern="100" dirty="0">
                            <a:ln>
                              <a:solidFill>
                                <a:sysClr val="windowText" lastClr="000000"/>
                              </a:solidFill>
                            </a:ln>
                            <a:solidFill>
                              <a:srgbClr val="FF0000"/>
                            </a:solidFill>
                            <a:effectLst/>
                            <a:highlight>
                              <a:srgbClr val="FFFF00"/>
                            </a:highlight>
                            <a:latin typeface="Microsoft JhengHei Light" panose="020B0304030504040204" pitchFamily="34" charset="-120"/>
                            <a:ea typeface="Microsoft JhengHei Light" panose="020B0304030504040204" pitchFamily="34" charset="-120"/>
                            <a:cs typeface="Mangal"/>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val="10003"/>
                      </a:ext>
                    </a:extLst>
                  </a:tr>
                </a:tbl>
              </a:graphicData>
            </a:graphic>
          </p:graphicFrame>
        </mc:Choice>
        <mc:Fallback>
          <p:graphicFrame>
            <p:nvGraphicFramePr>
              <p:cNvPr id="14" name="表格 13">
                <a:extLst>
                  <a:ext uri="{FF2B5EF4-FFF2-40B4-BE49-F238E27FC236}">
                    <a16:creationId xmlns:a16="http://schemas.microsoft.com/office/drawing/2014/main" xmlns="" xmlns:a14="http://schemas.microsoft.com/office/drawing/2010/main" id="{20F29073-CA9E-B92C-EF5B-5C37961D966C}"/>
                  </a:ext>
                </a:extLst>
              </p:cNvPr>
              <p:cNvGraphicFramePr>
                <a:graphicFrameLocks noGrp="1"/>
              </p:cNvGraphicFramePr>
              <p:nvPr>
                <p:extLst>
                  <p:ext uri="{D42A27DB-BD31-4B8C-83A1-F6EECF244321}">
                    <p14:modId xmlns:p14="http://schemas.microsoft.com/office/powerpoint/2010/main" xmlns="" xmlns:a14="http://schemas.microsoft.com/office/drawing/2010/main" val="1433949344"/>
                  </p:ext>
                </p:extLst>
              </p:nvPr>
            </p:nvGraphicFramePr>
            <p:xfrm>
              <a:off x="6881762" y="5043062"/>
              <a:ext cx="3800819" cy="1146880"/>
            </p:xfrm>
            <a:graphic>
              <a:graphicData uri="http://schemas.openxmlformats.org/drawingml/2006/table">
                <a:tbl>
                  <a:tblPr firstRow="1" bandRow="1"/>
                  <a:tblGrid>
                    <a:gridCol w="2508452">
                      <a:extLst>
                        <a:ext uri="{9D8B030D-6E8A-4147-A177-3AD203B41FA5}">
                          <a16:colId xmlns:a16="http://schemas.microsoft.com/office/drawing/2014/main" xmlns="" xmlns:a14="http://schemas.microsoft.com/office/drawing/2010/main" val="20000"/>
                        </a:ext>
                      </a:extLst>
                    </a:gridCol>
                    <a:gridCol w="1292367">
                      <a:extLst>
                        <a:ext uri="{9D8B030D-6E8A-4147-A177-3AD203B41FA5}">
                          <a16:colId xmlns:a16="http://schemas.microsoft.com/office/drawing/2014/main" xmlns="" xmlns:a14="http://schemas.microsoft.com/office/drawing/2010/main" val="20001"/>
                        </a:ext>
                      </a:extLst>
                    </a:gridCol>
                  </a:tblGrid>
                  <a:tr h="286720">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spcAft>
                              <a:spcPts val="0"/>
                            </a:spcAft>
                          </a:pPr>
                          <a:r>
                            <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合計年使用量</a:t>
                          </a: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(Q)</a:t>
                          </a:r>
                          <a:endPar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pPr algn="ctr">
                            <a:spcAft>
                              <a:spcPts val="0"/>
                            </a:spcAft>
                          </a:pPr>
                          <a:r>
                            <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減徵比例</a:t>
                          </a: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xmlns:a14="http://schemas.microsoft.com/office/drawing/2010/main" val="10000"/>
                      </a:ext>
                    </a:extLst>
                  </a:tr>
                  <a:tr h="286720">
                    <a:tc>
                      <a:txBody>
                        <a:bodyPr/>
                        <a:lstStyle/>
                        <a:p>
                          <a:endParaRPr lang="zh-TW"/>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43" t="-100000" r="-52670" b="-200000"/>
                          </a:stretch>
                        </a:blip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rPr>
                            <a:t>10%</a:t>
                          </a:r>
                          <a:endParaRPr lang="zh-TW" sz="1600" b="0" kern="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新細明體"/>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xmlns="" xmlns:a14="http://schemas.microsoft.com/office/drawing/2010/main" val="10001"/>
                      </a:ext>
                    </a:extLst>
                  </a:tr>
                  <a:tr h="286720">
                    <a:tc>
                      <a:txBody>
                        <a:bodyPr/>
                        <a:lstStyle/>
                        <a:p>
                          <a:endParaRPr lang="zh-TW"/>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43" t="-204255" r="-52670" b="-104255"/>
                          </a:stretch>
                        </a:blip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0" kern="10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Mangal"/>
                            </a:rPr>
                            <a:t>20%</a:t>
                          </a:r>
                          <a:endParaRPr lang="zh-TW" sz="1600" b="0" kern="100" dirty="0">
                            <a:ln>
                              <a:solidFill>
                                <a:sysClr val="windowText" lastClr="000000"/>
                              </a:solidFill>
                            </a:ln>
                            <a:solidFill>
                              <a:srgbClr val="990033"/>
                            </a:solidFill>
                            <a:effectLst/>
                            <a:latin typeface="Microsoft JhengHei Light" panose="020B0304030504040204" pitchFamily="34" charset="-120"/>
                            <a:ea typeface="Microsoft JhengHei Light" panose="020B0304030504040204" pitchFamily="34" charset="-120"/>
                            <a:cs typeface="Mangal"/>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xmlns="" xmlns:a14="http://schemas.microsoft.com/office/drawing/2010/main" val="10002"/>
                      </a:ext>
                    </a:extLst>
                  </a:tr>
                  <a:tr h="286720">
                    <a:tc>
                      <a:txBody>
                        <a:bodyPr/>
                        <a:lstStyle/>
                        <a:p>
                          <a:endParaRPr lang="zh-TW"/>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5"/>
                          <a:stretch>
                            <a:fillRect l="-243" t="-304255" r="-52670" b="-4255"/>
                          </a:stretch>
                        </a:blip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algn="ctr">
                            <a:spcAft>
                              <a:spcPts val="0"/>
                            </a:spcAft>
                          </a:pPr>
                          <a:r>
                            <a:rPr lang="en-US" altLang="zh-TW" sz="1600" b="1" kern="100" dirty="0">
                              <a:ln>
                                <a:solidFill>
                                  <a:sysClr val="windowText" lastClr="000000"/>
                                </a:solidFill>
                              </a:ln>
                              <a:solidFill>
                                <a:srgbClr val="FF0000"/>
                              </a:solidFill>
                              <a:effectLst/>
                              <a:highlight>
                                <a:srgbClr val="FFFF00"/>
                              </a:highlight>
                              <a:latin typeface="Microsoft JhengHei Light" panose="020B0304030504040204" pitchFamily="34" charset="-120"/>
                              <a:ea typeface="Microsoft JhengHei Light" panose="020B0304030504040204" pitchFamily="34" charset="-120"/>
                              <a:cs typeface="Mangal"/>
                            </a:rPr>
                            <a:t>30%</a:t>
                          </a:r>
                          <a:endParaRPr lang="zh-TW" sz="1600" b="1" kern="100" dirty="0">
                            <a:ln>
                              <a:solidFill>
                                <a:sysClr val="windowText" lastClr="000000"/>
                              </a:solidFill>
                            </a:ln>
                            <a:solidFill>
                              <a:srgbClr val="FF0000"/>
                            </a:solidFill>
                            <a:effectLst/>
                            <a:highlight>
                              <a:srgbClr val="FFFF00"/>
                            </a:highlight>
                            <a:latin typeface="Microsoft JhengHei Light" panose="020B0304030504040204" pitchFamily="34" charset="-120"/>
                            <a:ea typeface="Microsoft JhengHei Light" panose="020B0304030504040204" pitchFamily="34" charset="-120"/>
                            <a:cs typeface="Mangal"/>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F4D6"/>
                        </a:solidFill>
                      </a:tcPr>
                    </a:tc>
                    <a:extLst>
                      <a:ext uri="{0D108BD9-81ED-4DB2-BD59-A6C34878D82A}">
                        <a16:rowId xmlns:a16="http://schemas.microsoft.com/office/drawing/2014/main" xmlns="" xmlns:a14="http://schemas.microsoft.com/office/drawing/2010/main" val="10003"/>
                      </a:ext>
                    </a:extLst>
                  </a:tr>
                </a:tbl>
              </a:graphicData>
            </a:graphic>
          </p:graphicFrame>
        </mc:Fallback>
      </mc:AlternateContent>
    </p:spTree>
    <p:custDataLst>
      <p:tags r:id="rId1"/>
    </p:custDataLst>
    <p:extLst>
      <p:ext uri="{BB962C8B-B14F-4D97-AF65-F5344CB8AC3E}">
        <p14:creationId xmlns:p14="http://schemas.microsoft.com/office/powerpoint/2010/main" xmlns="" val="42040986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lgn="l"/>
            <a:r>
              <a:rPr lang="zh-TW" altLang="en-US" sz="3200" b="1" dirty="0">
                <a:latin typeface="微软雅黑" panose="020B0503020204020204" pitchFamily="34" charset="-122"/>
                <a:ea typeface="微软雅黑" panose="020B0503020204020204" pitchFamily="34" charset="-122"/>
              </a:rPr>
              <a:t>緩衝期及緩繳措施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4" name="標題 1">
            <a:extLst>
              <a:ext uri="{FF2B5EF4-FFF2-40B4-BE49-F238E27FC236}">
                <a16:creationId xmlns:a16="http://schemas.microsoft.com/office/drawing/2014/main" xmlns="" id="{E8E68C1B-C3B5-39A7-1315-4868E9DAD4F4}"/>
              </a:ext>
            </a:extLst>
          </p:cNvPr>
          <p:cNvSpPr txBox="1">
            <a:spLocks/>
          </p:cNvSpPr>
          <p:nvPr/>
        </p:nvSpPr>
        <p:spPr bwMode="auto">
          <a:xfrm>
            <a:off x="730872" y="1129115"/>
            <a:ext cx="480037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000">
                <a:solidFill>
                  <a:schemeClr val="tx2"/>
                </a:solidFill>
                <a:latin typeface="Arial" charset="0"/>
                <a:ea typeface="新細明體" pitchFamily="18" charset="-120"/>
              </a:defRPr>
            </a:lvl2pPr>
            <a:lvl3pPr algn="ctr" rtl="0" eaLnBrk="0" fontAlgn="base" hangingPunct="0">
              <a:spcBef>
                <a:spcPct val="0"/>
              </a:spcBef>
              <a:spcAft>
                <a:spcPct val="0"/>
              </a:spcAft>
              <a:defRPr kumimoji="1" sz="4000">
                <a:solidFill>
                  <a:schemeClr val="tx2"/>
                </a:solidFill>
                <a:latin typeface="Arial" charset="0"/>
                <a:ea typeface="新細明體" pitchFamily="18" charset="-120"/>
              </a:defRPr>
            </a:lvl3pPr>
            <a:lvl4pPr algn="ctr" rtl="0" eaLnBrk="0" fontAlgn="base" hangingPunct="0">
              <a:spcBef>
                <a:spcPct val="0"/>
              </a:spcBef>
              <a:spcAft>
                <a:spcPct val="0"/>
              </a:spcAft>
              <a:defRPr kumimoji="1" sz="4000">
                <a:solidFill>
                  <a:schemeClr val="tx2"/>
                </a:solidFill>
                <a:latin typeface="Arial" charset="0"/>
                <a:ea typeface="新細明體" pitchFamily="18" charset="-120"/>
              </a:defRPr>
            </a:lvl4pPr>
            <a:lvl5pPr algn="ctr" rtl="0" eaLnBrk="0" fontAlgn="base" hangingPunct="0">
              <a:spcBef>
                <a:spcPct val="0"/>
              </a:spcBef>
              <a:spcAft>
                <a:spcPct val="0"/>
              </a:spcAft>
              <a:defRPr kumimoji="1" sz="4000">
                <a:solidFill>
                  <a:schemeClr val="tx2"/>
                </a:solidFill>
                <a:latin typeface="Arial" charset="0"/>
                <a:ea typeface="新細明體" pitchFamily="18" charset="-120"/>
              </a:defRPr>
            </a:lvl5pPr>
            <a:lvl6pPr marL="457200" algn="ctr" rtl="0" fontAlgn="base">
              <a:spcBef>
                <a:spcPct val="0"/>
              </a:spcBef>
              <a:spcAft>
                <a:spcPct val="0"/>
              </a:spcAft>
              <a:defRPr kumimoji="1" sz="4000">
                <a:solidFill>
                  <a:schemeClr val="tx2"/>
                </a:solidFill>
                <a:latin typeface="Arial" charset="0"/>
                <a:ea typeface="標楷體" pitchFamily="65" charset="-120"/>
              </a:defRPr>
            </a:lvl6pPr>
            <a:lvl7pPr marL="914400" algn="ctr" rtl="0" fontAlgn="base">
              <a:spcBef>
                <a:spcPct val="0"/>
              </a:spcBef>
              <a:spcAft>
                <a:spcPct val="0"/>
              </a:spcAft>
              <a:defRPr kumimoji="1" sz="4000">
                <a:solidFill>
                  <a:schemeClr val="tx2"/>
                </a:solidFill>
                <a:latin typeface="Arial" charset="0"/>
                <a:ea typeface="標楷體" pitchFamily="65" charset="-120"/>
              </a:defRPr>
            </a:lvl7pPr>
            <a:lvl8pPr marL="1371600" algn="ctr" rtl="0" fontAlgn="base">
              <a:spcBef>
                <a:spcPct val="0"/>
              </a:spcBef>
              <a:spcAft>
                <a:spcPct val="0"/>
              </a:spcAft>
              <a:defRPr kumimoji="1" sz="4000">
                <a:solidFill>
                  <a:schemeClr val="tx2"/>
                </a:solidFill>
                <a:latin typeface="Arial" charset="0"/>
                <a:ea typeface="標楷體" pitchFamily="65" charset="-120"/>
              </a:defRPr>
            </a:lvl8pPr>
            <a:lvl9pPr marL="1828800" algn="ctr" rtl="0" fontAlgn="base">
              <a:spcBef>
                <a:spcPct val="0"/>
              </a:spcBef>
              <a:spcAft>
                <a:spcPct val="0"/>
              </a:spcAft>
              <a:defRPr kumimoji="1" sz="4000">
                <a:solidFill>
                  <a:schemeClr val="tx2"/>
                </a:solidFill>
                <a:latin typeface="Arial" charset="0"/>
                <a:ea typeface="標楷體" pitchFamily="65" charset="-120"/>
              </a:defRPr>
            </a:lvl9pPr>
          </a:lstStyle>
          <a:p>
            <a:r>
              <a:rPr lang="zh-TW" altLang="en-US" sz="4800" b="1" kern="0" dirty="0">
                <a:solidFill>
                  <a:srgbClr val="0000FF"/>
                </a:solidFill>
                <a:latin typeface="Microsoft YaHei" panose="020B0503020204020204" pitchFamily="34" charset="-122"/>
                <a:ea typeface="Microsoft YaHei" panose="020B0503020204020204" pitchFamily="34" charset="-122"/>
              </a:rPr>
              <a:t>減半徵收</a:t>
            </a:r>
            <a:endParaRPr lang="en-US" altLang="zh-TW" sz="4800" b="1" kern="0" dirty="0">
              <a:solidFill>
                <a:srgbClr val="0000FF"/>
              </a:solidFill>
              <a:latin typeface="Microsoft YaHei" panose="020B0503020204020204" pitchFamily="34" charset="-122"/>
              <a:ea typeface="Microsoft YaHei" panose="020B0503020204020204" pitchFamily="34" charset="-122"/>
            </a:endParaRPr>
          </a:p>
        </p:txBody>
      </p:sp>
      <p:sp>
        <p:nvSpPr>
          <p:cNvPr id="5" name="矩形 4">
            <a:extLst>
              <a:ext uri="{FF2B5EF4-FFF2-40B4-BE49-F238E27FC236}">
                <a16:creationId xmlns:a16="http://schemas.microsoft.com/office/drawing/2014/main" xmlns="" id="{6CF1A190-A8B1-B1D8-4C0F-E6A3D2A63901}"/>
              </a:ext>
            </a:extLst>
          </p:cNvPr>
          <p:cNvSpPr/>
          <p:nvPr/>
        </p:nvSpPr>
        <p:spPr>
          <a:xfrm>
            <a:off x="1500614" y="2245584"/>
            <a:ext cx="3521314"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fontAlgn="base" hangingPunct="0">
              <a:spcBef>
                <a:spcPts val="1200"/>
              </a:spcBef>
              <a:spcAft>
                <a:spcPct val="0"/>
              </a:spcAft>
              <a:buClr>
                <a:srgbClr val="0066CC"/>
              </a:buClr>
              <a:buSzPct val="80000"/>
              <a:buFont typeface="Wingdings" panose="05000000000000000000" pitchFamily="2" charset="2"/>
              <a:buChar char="Ø"/>
            </a:pPr>
            <a:r>
              <a:rPr lang="en-US" altLang="zh-TW" sz="2400" b="1" dirty="0">
                <a:gradFill flip="none" rotWithShape="1">
                  <a:gsLst>
                    <a:gs pos="0">
                      <a:srgbClr val="04B5EC"/>
                    </a:gs>
                    <a:gs pos="100000">
                      <a:srgbClr val="00C88A"/>
                    </a:gs>
                  </a:gsLst>
                  <a:lin ang="0" scaled="1"/>
                  <a:tileRect/>
                </a:gradFill>
                <a:ea typeface="微软雅黑" pitchFamily="34" charset="-122"/>
              </a:rPr>
              <a:t>112</a:t>
            </a:r>
            <a:r>
              <a:rPr lang="zh-TW" altLang="zh-TW" sz="2400" b="1" dirty="0">
                <a:gradFill flip="none" rotWithShape="1">
                  <a:gsLst>
                    <a:gs pos="0">
                      <a:srgbClr val="04B5EC"/>
                    </a:gs>
                    <a:gs pos="100000">
                      <a:srgbClr val="00C88A"/>
                    </a:gs>
                  </a:gsLst>
                  <a:lin ang="0" scaled="1"/>
                  <a:tileRect/>
                </a:gradFill>
                <a:ea typeface="微软雅黑" pitchFamily="34" charset="-122"/>
              </a:rPr>
              <a:t>年</a:t>
            </a:r>
            <a:r>
              <a:rPr lang="en-US" altLang="zh-TW" sz="2400" b="1" dirty="0">
                <a:gradFill flip="none" rotWithShape="1">
                  <a:gsLst>
                    <a:gs pos="0">
                      <a:srgbClr val="04B5EC"/>
                    </a:gs>
                    <a:gs pos="100000">
                      <a:srgbClr val="00C88A"/>
                    </a:gs>
                  </a:gsLst>
                  <a:lin ang="0" scaled="1"/>
                  <a:tileRect/>
                </a:gradFill>
                <a:ea typeface="微软雅黑" pitchFamily="34" charset="-122"/>
              </a:rPr>
              <a:t>2</a:t>
            </a:r>
            <a:r>
              <a:rPr lang="zh-TW" altLang="zh-TW" sz="2400" b="1" dirty="0">
                <a:gradFill flip="none" rotWithShape="1">
                  <a:gsLst>
                    <a:gs pos="0">
                      <a:srgbClr val="04B5EC"/>
                    </a:gs>
                    <a:gs pos="100000">
                      <a:srgbClr val="00C88A"/>
                    </a:gs>
                  </a:gsLst>
                  <a:lin ang="0" scaled="1"/>
                  <a:tileRect/>
                </a:gradFill>
                <a:ea typeface="微软雅黑" pitchFamily="34" charset="-122"/>
              </a:rPr>
              <a:t>月</a:t>
            </a:r>
            <a:r>
              <a:rPr lang="en-US" altLang="zh-TW" sz="2400" b="1" dirty="0">
                <a:gradFill flip="none" rotWithShape="1">
                  <a:gsLst>
                    <a:gs pos="0">
                      <a:srgbClr val="04B5EC"/>
                    </a:gs>
                    <a:gs pos="100000">
                      <a:srgbClr val="00C88A"/>
                    </a:gs>
                  </a:gsLst>
                  <a:lin ang="0" scaled="1"/>
                  <a:tileRect/>
                </a:gradFill>
                <a:ea typeface="微软雅黑" pitchFamily="34" charset="-122"/>
              </a:rPr>
              <a:t>1</a:t>
            </a:r>
            <a:r>
              <a:rPr lang="zh-TW" altLang="zh-TW" sz="2400" b="1" dirty="0">
                <a:gradFill flip="none" rotWithShape="1">
                  <a:gsLst>
                    <a:gs pos="0">
                      <a:srgbClr val="04B5EC"/>
                    </a:gs>
                    <a:gs pos="100000">
                      <a:srgbClr val="00C88A"/>
                    </a:gs>
                  </a:gsLst>
                  <a:lin ang="0" scaled="1"/>
                  <a:tileRect/>
                </a:gradFill>
                <a:ea typeface="微软雅黑" pitchFamily="34" charset="-122"/>
              </a:rPr>
              <a:t>日至</a:t>
            </a:r>
            <a:r>
              <a:rPr lang="en-US" altLang="zh-TW" sz="2400" b="1" dirty="0">
                <a:gradFill flip="none" rotWithShape="1">
                  <a:gsLst>
                    <a:gs pos="0">
                      <a:srgbClr val="04B5EC"/>
                    </a:gs>
                    <a:gs pos="100000">
                      <a:srgbClr val="00C88A"/>
                    </a:gs>
                  </a:gsLst>
                  <a:lin ang="0" scaled="1"/>
                  <a:tileRect/>
                </a:gradFill>
                <a:ea typeface="微软雅黑" pitchFamily="34" charset="-122"/>
              </a:rPr>
              <a:t/>
            </a:r>
            <a:br>
              <a:rPr lang="en-US" altLang="zh-TW" sz="2400" b="1" dirty="0">
                <a:gradFill flip="none" rotWithShape="1">
                  <a:gsLst>
                    <a:gs pos="0">
                      <a:srgbClr val="04B5EC"/>
                    </a:gs>
                    <a:gs pos="100000">
                      <a:srgbClr val="00C88A"/>
                    </a:gs>
                  </a:gsLst>
                  <a:lin ang="0" scaled="1"/>
                  <a:tileRect/>
                </a:gradFill>
                <a:ea typeface="微软雅黑" pitchFamily="34" charset="-122"/>
              </a:rPr>
            </a:br>
            <a:r>
              <a:rPr lang="en-US" altLang="zh-TW" sz="3600" b="1" dirty="0">
                <a:solidFill>
                  <a:srgbClr val="FF0000"/>
                </a:solidFill>
                <a:ea typeface="微软雅黑" pitchFamily="34" charset="-122"/>
              </a:rPr>
              <a:t>114</a:t>
            </a:r>
            <a:r>
              <a:rPr lang="zh-TW" altLang="zh-TW" sz="3600" b="1" dirty="0">
                <a:solidFill>
                  <a:srgbClr val="FF0000"/>
                </a:solidFill>
                <a:ea typeface="微软雅黑" pitchFamily="34" charset="-122"/>
              </a:rPr>
              <a:t>年</a:t>
            </a:r>
            <a:r>
              <a:rPr lang="en-US" altLang="zh-TW" sz="3600" b="1" dirty="0">
                <a:solidFill>
                  <a:srgbClr val="FF0000"/>
                </a:solidFill>
                <a:ea typeface="微软雅黑" pitchFamily="34" charset="-122"/>
              </a:rPr>
              <a:t>6</a:t>
            </a:r>
            <a:r>
              <a:rPr lang="zh-TW" altLang="zh-TW" sz="3600" b="1" dirty="0">
                <a:solidFill>
                  <a:srgbClr val="FF0000"/>
                </a:solidFill>
                <a:ea typeface="微软雅黑" pitchFamily="34" charset="-122"/>
              </a:rPr>
              <a:t>月</a:t>
            </a:r>
            <a:r>
              <a:rPr lang="en-US" altLang="zh-TW" sz="3600" b="1" dirty="0">
                <a:solidFill>
                  <a:srgbClr val="FF0000"/>
                </a:solidFill>
                <a:ea typeface="微软雅黑" pitchFamily="34" charset="-122"/>
              </a:rPr>
              <a:t>30</a:t>
            </a:r>
            <a:r>
              <a:rPr lang="zh-TW" altLang="en-US" sz="3600" b="1" dirty="0">
                <a:solidFill>
                  <a:srgbClr val="FF0000"/>
                </a:solidFill>
                <a:ea typeface="微软雅黑" pitchFamily="34" charset="-122"/>
              </a:rPr>
              <a:t>日</a:t>
            </a:r>
            <a:r>
              <a:rPr lang="zh-TW" altLang="zh-TW" sz="2400" b="1" dirty="0">
                <a:gradFill flip="none" rotWithShape="1">
                  <a:gsLst>
                    <a:gs pos="0">
                      <a:srgbClr val="04B5EC"/>
                    </a:gs>
                    <a:gs pos="100000">
                      <a:srgbClr val="00C88A"/>
                    </a:gs>
                  </a:gsLst>
                  <a:lin ang="0" scaled="1"/>
                  <a:tileRect/>
                </a:gradFill>
                <a:ea typeface="微软雅黑" pitchFamily="34" charset="-122"/>
              </a:rPr>
              <a:t>間減半收取</a:t>
            </a:r>
            <a:r>
              <a:rPr lang="zh-TW" altLang="en-US" sz="2400" b="1" dirty="0">
                <a:gradFill flip="none" rotWithShape="1">
                  <a:gsLst>
                    <a:gs pos="0">
                      <a:srgbClr val="04B5EC"/>
                    </a:gs>
                    <a:gs pos="100000">
                      <a:srgbClr val="00C88A"/>
                    </a:gs>
                  </a:gsLst>
                  <a:lin ang="0" scaled="1"/>
                  <a:tileRect/>
                </a:gradFill>
                <a:ea typeface="微软雅黑" pitchFamily="34" charset="-122"/>
              </a:rPr>
              <a:t>。</a:t>
            </a:r>
          </a:p>
        </p:txBody>
      </p:sp>
      <p:sp>
        <p:nvSpPr>
          <p:cNvPr id="6" name="標題 1">
            <a:extLst>
              <a:ext uri="{FF2B5EF4-FFF2-40B4-BE49-F238E27FC236}">
                <a16:creationId xmlns:a16="http://schemas.microsoft.com/office/drawing/2014/main" xmlns="" id="{D29CEA75-82D7-F264-C9A6-0753899FC2B6}"/>
              </a:ext>
            </a:extLst>
          </p:cNvPr>
          <p:cNvSpPr txBox="1">
            <a:spLocks/>
          </p:cNvSpPr>
          <p:nvPr/>
        </p:nvSpPr>
        <p:spPr bwMode="auto">
          <a:xfrm>
            <a:off x="5177015" y="3048986"/>
            <a:ext cx="480037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000">
                <a:solidFill>
                  <a:schemeClr val="tx2"/>
                </a:solidFill>
                <a:latin typeface="Arial" charset="0"/>
                <a:ea typeface="新細明體" pitchFamily="18" charset="-120"/>
              </a:defRPr>
            </a:lvl2pPr>
            <a:lvl3pPr algn="ctr" rtl="0" eaLnBrk="0" fontAlgn="base" hangingPunct="0">
              <a:spcBef>
                <a:spcPct val="0"/>
              </a:spcBef>
              <a:spcAft>
                <a:spcPct val="0"/>
              </a:spcAft>
              <a:defRPr kumimoji="1" sz="4000">
                <a:solidFill>
                  <a:schemeClr val="tx2"/>
                </a:solidFill>
                <a:latin typeface="Arial" charset="0"/>
                <a:ea typeface="新細明體" pitchFamily="18" charset="-120"/>
              </a:defRPr>
            </a:lvl3pPr>
            <a:lvl4pPr algn="ctr" rtl="0" eaLnBrk="0" fontAlgn="base" hangingPunct="0">
              <a:spcBef>
                <a:spcPct val="0"/>
              </a:spcBef>
              <a:spcAft>
                <a:spcPct val="0"/>
              </a:spcAft>
              <a:defRPr kumimoji="1" sz="4000">
                <a:solidFill>
                  <a:schemeClr val="tx2"/>
                </a:solidFill>
                <a:latin typeface="Arial" charset="0"/>
                <a:ea typeface="新細明體" pitchFamily="18" charset="-120"/>
              </a:defRPr>
            </a:lvl4pPr>
            <a:lvl5pPr algn="ctr" rtl="0" eaLnBrk="0" fontAlgn="base" hangingPunct="0">
              <a:spcBef>
                <a:spcPct val="0"/>
              </a:spcBef>
              <a:spcAft>
                <a:spcPct val="0"/>
              </a:spcAft>
              <a:defRPr kumimoji="1" sz="4000">
                <a:solidFill>
                  <a:schemeClr val="tx2"/>
                </a:solidFill>
                <a:latin typeface="Arial" charset="0"/>
                <a:ea typeface="新細明體" pitchFamily="18" charset="-120"/>
              </a:defRPr>
            </a:lvl5pPr>
            <a:lvl6pPr marL="457200" algn="ctr" rtl="0" fontAlgn="base">
              <a:spcBef>
                <a:spcPct val="0"/>
              </a:spcBef>
              <a:spcAft>
                <a:spcPct val="0"/>
              </a:spcAft>
              <a:defRPr kumimoji="1" sz="4000">
                <a:solidFill>
                  <a:schemeClr val="tx2"/>
                </a:solidFill>
                <a:latin typeface="Arial" charset="0"/>
                <a:ea typeface="標楷體" pitchFamily="65" charset="-120"/>
              </a:defRPr>
            </a:lvl6pPr>
            <a:lvl7pPr marL="914400" algn="ctr" rtl="0" fontAlgn="base">
              <a:spcBef>
                <a:spcPct val="0"/>
              </a:spcBef>
              <a:spcAft>
                <a:spcPct val="0"/>
              </a:spcAft>
              <a:defRPr kumimoji="1" sz="4000">
                <a:solidFill>
                  <a:schemeClr val="tx2"/>
                </a:solidFill>
                <a:latin typeface="Arial" charset="0"/>
                <a:ea typeface="標楷體" pitchFamily="65" charset="-120"/>
              </a:defRPr>
            </a:lvl7pPr>
            <a:lvl8pPr marL="1371600" algn="ctr" rtl="0" fontAlgn="base">
              <a:spcBef>
                <a:spcPct val="0"/>
              </a:spcBef>
              <a:spcAft>
                <a:spcPct val="0"/>
              </a:spcAft>
              <a:defRPr kumimoji="1" sz="4000">
                <a:solidFill>
                  <a:schemeClr val="tx2"/>
                </a:solidFill>
                <a:latin typeface="Arial" charset="0"/>
                <a:ea typeface="標楷體" pitchFamily="65" charset="-120"/>
              </a:defRPr>
            </a:lvl8pPr>
            <a:lvl9pPr marL="1828800" algn="ctr" rtl="0" fontAlgn="base">
              <a:spcBef>
                <a:spcPct val="0"/>
              </a:spcBef>
              <a:spcAft>
                <a:spcPct val="0"/>
              </a:spcAft>
              <a:defRPr kumimoji="1" sz="4000">
                <a:solidFill>
                  <a:schemeClr val="tx2"/>
                </a:solidFill>
                <a:latin typeface="Arial" charset="0"/>
                <a:ea typeface="標楷體" pitchFamily="65" charset="-120"/>
              </a:defRPr>
            </a:lvl9pPr>
          </a:lstStyle>
          <a:p>
            <a:r>
              <a:rPr lang="zh-TW" altLang="en-US" sz="4800" b="1" kern="0" dirty="0">
                <a:solidFill>
                  <a:srgbClr val="7F7F7F"/>
                </a:solidFill>
                <a:latin typeface="Microsoft YaHei" panose="020B0503020204020204" pitchFamily="34" charset="-122"/>
                <a:ea typeface="Microsoft YaHei" panose="020B0503020204020204" pitchFamily="34" charset="-122"/>
              </a:rPr>
              <a:t>減少衝擊</a:t>
            </a:r>
            <a:endParaRPr lang="en-US" altLang="zh-TW" sz="4800" b="1" kern="0" dirty="0">
              <a:solidFill>
                <a:srgbClr val="7F7F7F"/>
              </a:solidFill>
              <a:latin typeface="Microsoft YaHei" panose="020B0503020204020204" pitchFamily="34" charset="-122"/>
              <a:ea typeface="Microsoft YaHei" panose="020B0503020204020204" pitchFamily="34" charset="-122"/>
            </a:endParaRPr>
          </a:p>
        </p:txBody>
      </p:sp>
      <p:sp>
        <p:nvSpPr>
          <p:cNvPr id="7" name="矩形 6">
            <a:extLst>
              <a:ext uri="{FF2B5EF4-FFF2-40B4-BE49-F238E27FC236}">
                <a16:creationId xmlns:a16="http://schemas.microsoft.com/office/drawing/2014/main" xmlns="" id="{E9420CAF-2CBB-6C8E-795D-27EC9F4F38DC}"/>
              </a:ext>
            </a:extLst>
          </p:cNvPr>
          <p:cNvSpPr/>
          <p:nvPr/>
        </p:nvSpPr>
        <p:spPr>
          <a:xfrm>
            <a:off x="5704996" y="4068521"/>
            <a:ext cx="4800378" cy="2297809"/>
          </a:xfrm>
          <a:prstGeom prst="rect">
            <a:avLst/>
          </a:prstGeom>
        </p:spPr>
        <p:txBody>
          <a:bodyPr wrap="square">
            <a:spAutoFit/>
          </a:bodyPr>
          <a:lstStyle/>
          <a:p>
            <a:pPr marL="571500" indent="-571500" fontAlgn="base">
              <a:lnSpc>
                <a:spcPct val="110000"/>
              </a:lnSpc>
              <a:spcBef>
                <a:spcPts val="600"/>
              </a:spcBef>
              <a:spcAft>
                <a:spcPts val="600"/>
              </a:spcAft>
              <a:buClr>
                <a:srgbClr val="0066CC"/>
              </a:buClr>
              <a:buSzPct val="80000"/>
              <a:buFont typeface="Wingdings" panose="05000000000000000000" pitchFamily="2" charset="2"/>
              <a:buChar char="Ø"/>
            </a:pPr>
            <a:r>
              <a:rPr lang="zh-TW" altLang="en-US" sz="2400" b="1" dirty="0">
                <a:gradFill flip="none" rotWithShape="1">
                  <a:gsLst>
                    <a:gs pos="0">
                      <a:srgbClr val="04B5EC"/>
                    </a:gs>
                    <a:gs pos="100000">
                      <a:srgbClr val="00C88A"/>
                    </a:gs>
                  </a:gsLst>
                  <a:lin ang="0" scaled="1"/>
                  <a:tileRect/>
                </a:gradFill>
                <a:ea typeface="微软雅黑" pitchFamily="34" charset="-122"/>
              </a:rPr>
              <a:t>用水人連續</a:t>
            </a:r>
            <a:r>
              <a:rPr lang="en-US" altLang="zh-TW" sz="3600" b="1" dirty="0">
                <a:solidFill>
                  <a:srgbClr val="FF0000"/>
                </a:solidFill>
                <a:ea typeface="微软雅黑" pitchFamily="34" charset="-122"/>
              </a:rPr>
              <a:t>2</a:t>
            </a:r>
            <a:r>
              <a:rPr lang="zh-TW" altLang="en-US" sz="3600" b="1" dirty="0">
                <a:solidFill>
                  <a:srgbClr val="FF0000"/>
                </a:solidFill>
                <a:ea typeface="微软雅黑" pitchFamily="34" charset="-122"/>
              </a:rPr>
              <a:t>年度</a:t>
            </a:r>
            <a:r>
              <a:rPr lang="zh-TW" altLang="en-US" sz="2400" b="1" dirty="0">
                <a:gradFill flip="none" rotWithShape="1">
                  <a:gsLst>
                    <a:gs pos="0">
                      <a:srgbClr val="04B5EC"/>
                    </a:gs>
                    <a:gs pos="100000">
                      <a:srgbClr val="00C88A"/>
                    </a:gs>
                  </a:gsLst>
                  <a:lin ang="0" scaled="1"/>
                  <a:tileRect/>
                </a:gradFill>
                <a:ea typeface="微软雅黑" pitchFamily="34" charset="-122"/>
              </a:rPr>
              <a:t>本業淨利為零或負值，並經簽證會計師出具無保留意見查核報告者，得於每年</a:t>
            </a:r>
            <a:r>
              <a:rPr lang="en-US" altLang="zh-TW" sz="2400" b="1" dirty="0">
                <a:gradFill flip="none" rotWithShape="1">
                  <a:gsLst>
                    <a:gs pos="0">
                      <a:srgbClr val="04B5EC"/>
                    </a:gs>
                    <a:gs pos="100000">
                      <a:srgbClr val="00C88A"/>
                    </a:gs>
                  </a:gsLst>
                  <a:lin ang="0" scaled="1"/>
                  <a:tileRect/>
                </a:gradFill>
                <a:ea typeface="微软雅黑" pitchFamily="34" charset="-122"/>
              </a:rPr>
              <a:t>8</a:t>
            </a:r>
            <a:r>
              <a:rPr lang="zh-TW" altLang="en-US" sz="2400" b="1" dirty="0">
                <a:gradFill flip="none" rotWithShape="1">
                  <a:gsLst>
                    <a:gs pos="0">
                      <a:srgbClr val="04B5EC"/>
                    </a:gs>
                    <a:gs pos="100000">
                      <a:srgbClr val="00C88A"/>
                    </a:gs>
                  </a:gsLst>
                  <a:lin ang="0" scaled="1"/>
                  <a:tileRect/>
                </a:gradFill>
                <a:ea typeface="微软雅黑" pitchFamily="34" charset="-122"/>
              </a:rPr>
              <a:t>月</a:t>
            </a:r>
            <a:r>
              <a:rPr lang="en-US" altLang="zh-TW" sz="2400" b="1" dirty="0">
                <a:gradFill flip="none" rotWithShape="1">
                  <a:gsLst>
                    <a:gs pos="0">
                      <a:srgbClr val="04B5EC"/>
                    </a:gs>
                    <a:gs pos="100000">
                      <a:srgbClr val="00C88A"/>
                    </a:gs>
                  </a:gsLst>
                  <a:lin ang="0" scaled="1"/>
                  <a:tileRect/>
                </a:gradFill>
                <a:ea typeface="微软雅黑" pitchFamily="34" charset="-122"/>
              </a:rPr>
              <a:t>31</a:t>
            </a:r>
            <a:r>
              <a:rPr lang="zh-TW" altLang="en-US" sz="2400" b="1" dirty="0">
                <a:gradFill flip="none" rotWithShape="1">
                  <a:gsLst>
                    <a:gs pos="0">
                      <a:srgbClr val="04B5EC"/>
                    </a:gs>
                    <a:gs pos="100000">
                      <a:srgbClr val="00C88A"/>
                    </a:gs>
                  </a:gsLst>
                  <a:lin ang="0" scaled="1"/>
                  <a:tileRect/>
                </a:gradFill>
                <a:ea typeface="微软雅黑" pitchFamily="34" charset="-122"/>
              </a:rPr>
              <a:t>日前向中央主管機關申請分期繳納或緩繳。</a:t>
            </a:r>
            <a:endParaRPr lang="en-US" altLang="zh-TW" sz="2400" b="1" dirty="0">
              <a:gradFill flip="none" rotWithShape="1">
                <a:gsLst>
                  <a:gs pos="0">
                    <a:srgbClr val="04B5EC"/>
                  </a:gs>
                  <a:gs pos="100000">
                    <a:srgbClr val="00C88A"/>
                  </a:gs>
                </a:gsLst>
                <a:lin ang="0" scaled="1"/>
                <a:tileRect/>
              </a:gradFill>
              <a:ea typeface="微软雅黑" pitchFamily="34" charset="-122"/>
            </a:endParaRPr>
          </a:p>
        </p:txBody>
      </p:sp>
      <p:sp>
        <p:nvSpPr>
          <p:cNvPr id="9" name="íṩḷiďé">
            <a:extLst>
              <a:ext uri="{FF2B5EF4-FFF2-40B4-BE49-F238E27FC236}">
                <a16:creationId xmlns:a16="http://schemas.microsoft.com/office/drawing/2014/main" xmlns="" id="{4EAE7F27-DB8B-C810-1D29-845598121A5D}"/>
              </a:ext>
            </a:extLst>
          </p:cNvPr>
          <p:cNvSpPr/>
          <p:nvPr/>
        </p:nvSpPr>
        <p:spPr bwMode="auto">
          <a:xfrm>
            <a:off x="4848314" y="1667879"/>
            <a:ext cx="1365872" cy="1472501"/>
          </a:xfrm>
          <a:custGeom>
            <a:avLst/>
            <a:gdLst>
              <a:gd name="T0" fmla="*/ 10173 w 22259"/>
              <a:gd name="T1" fmla="*/ 0 h 24800"/>
              <a:gd name="T2" fmla="*/ 2385 w 22259"/>
              <a:gd name="T3" fmla="*/ 3227 h 24800"/>
              <a:gd name="T4" fmla="*/ 0 w 22259"/>
              <a:gd name="T5" fmla="*/ 6801 h 24800"/>
              <a:gd name="T6" fmla="*/ 2017 w 22259"/>
              <a:gd name="T7" fmla="*/ 7654 h 24800"/>
              <a:gd name="T8" fmla="*/ 3937 w 22259"/>
              <a:gd name="T9" fmla="*/ 4779 h 24800"/>
              <a:gd name="T10" fmla="*/ 10173 w 22259"/>
              <a:gd name="T11" fmla="*/ 2197 h 24800"/>
              <a:gd name="T12" fmla="*/ 16407 w 22259"/>
              <a:gd name="T13" fmla="*/ 4779 h 24800"/>
              <a:gd name="T14" fmla="*/ 16407 w 22259"/>
              <a:gd name="T15" fmla="*/ 17254 h 24800"/>
              <a:gd name="T16" fmla="*/ 12643 w 22259"/>
              <a:gd name="T17" fmla="*/ 19481 h 24800"/>
              <a:gd name="T18" fmla="*/ 12904 w 22259"/>
              <a:gd name="T19" fmla="*/ 16517 h 24800"/>
              <a:gd name="T20" fmla="*/ 4261 w 22259"/>
              <a:gd name="T21" fmla="*/ 19936 h 24800"/>
              <a:gd name="T22" fmla="*/ 12178 w 22259"/>
              <a:gd name="T23" fmla="*/ 24800 h 24800"/>
              <a:gd name="T24" fmla="*/ 12443 w 22259"/>
              <a:gd name="T25" fmla="*/ 21795 h 24800"/>
              <a:gd name="T26" fmla="*/ 17959 w 22259"/>
              <a:gd name="T27" fmla="*/ 18809 h 24800"/>
              <a:gd name="T28" fmla="*/ 17959 w 22259"/>
              <a:gd name="T29" fmla="*/ 3227 h 24800"/>
              <a:gd name="T30" fmla="*/ 10173 w 22259"/>
              <a:gd name="T31" fmla="*/ 0 h 2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59" h="24800">
                <a:moveTo>
                  <a:pt x="10173" y="0"/>
                </a:moveTo>
                <a:cubicBezTo>
                  <a:pt x="7354" y="0"/>
                  <a:pt x="4535" y="1075"/>
                  <a:pt x="2385" y="3227"/>
                </a:cubicBezTo>
                <a:cubicBezTo>
                  <a:pt x="1330" y="4282"/>
                  <a:pt x="537" y="5501"/>
                  <a:pt x="0" y="6801"/>
                </a:cubicBezTo>
                <a:lnTo>
                  <a:pt x="2017" y="7654"/>
                </a:lnTo>
                <a:cubicBezTo>
                  <a:pt x="2447" y="6608"/>
                  <a:pt x="3088" y="5630"/>
                  <a:pt x="3937" y="4779"/>
                </a:cubicBezTo>
                <a:cubicBezTo>
                  <a:pt x="5658" y="3057"/>
                  <a:pt x="7916" y="2197"/>
                  <a:pt x="10173" y="2197"/>
                </a:cubicBezTo>
                <a:cubicBezTo>
                  <a:pt x="12428" y="2197"/>
                  <a:pt x="14686" y="3057"/>
                  <a:pt x="16407" y="4779"/>
                </a:cubicBezTo>
                <a:cubicBezTo>
                  <a:pt x="19850" y="8225"/>
                  <a:pt x="19850" y="13808"/>
                  <a:pt x="16407" y="17254"/>
                </a:cubicBezTo>
                <a:cubicBezTo>
                  <a:pt x="15321" y="18340"/>
                  <a:pt x="14020" y="19080"/>
                  <a:pt x="12643" y="19481"/>
                </a:cubicBezTo>
                <a:lnTo>
                  <a:pt x="12904" y="16517"/>
                </a:lnTo>
                <a:lnTo>
                  <a:pt x="4261" y="19936"/>
                </a:lnTo>
                <a:lnTo>
                  <a:pt x="12178" y="24800"/>
                </a:lnTo>
                <a:lnTo>
                  <a:pt x="12443" y="21795"/>
                </a:lnTo>
                <a:cubicBezTo>
                  <a:pt x="14464" y="21371"/>
                  <a:pt x="16391" y="20379"/>
                  <a:pt x="17959" y="18809"/>
                </a:cubicBezTo>
                <a:cubicBezTo>
                  <a:pt x="22259" y="14507"/>
                  <a:pt x="22259" y="7529"/>
                  <a:pt x="17959" y="3227"/>
                </a:cubicBezTo>
                <a:cubicBezTo>
                  <a:pt x="15809" y="1075"/>
                  <a:pt x="12990" y="0"/>
                  <a:pt x="10173" y="0"/>
                </a:cubicBezTo>
                <a:close/>
              </a:path>
            </a:pathLst>
          </a:custGeom>
          <a:solidFill>
            <a:srgbClr val="4F81BD"/>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kumimoji="1" lang="zh-CN" altLang="en-US" b="1">
              <a:solidFill>
                <a:prstClr val="black"/>
              </a:solidFill>
              <a:latin typeface="微軟正黑體" panose="020B0604030504040204" pitchFamily="34" charset="-120"/>
            </a:endParaRPr>
          </a:p>
        </p:txBody>
      </p:sp>
      <p:sp>
        <p:nvSpPr>
          <p:cNvPr id="10" name="iŝḻîḋé">
            <a:extLst>
              <a:ext uri="{FF2B5EF4-FFF2-40B4-BE49-F238E27FC236}">
                <a16:creationId xmlns:a16="http://schemas.microsoft.com/office/drawing/2014/main" xmlns="" id="{59A75441-D144-8A5B-9743-20176CE4E4BA}"/>
              </a:ext>
            </a:extLst>
          </p:cNvPr>
          <p:cNvSpPr/>
          <p:nvPr/>
        </p:nvSpPr>
        <p:spPr bwMode="auto">
          <a:xfrm>
            <a:off x="4466791" y="2889195"/>
            <a:ext cx="1365872" cy="1472501"/>
          </a:xfrm>
          <a:custGeom>
            <a:avLst/>
            <a:gdLst>
              <a:gd name="T0" fmla="*/ 12096 w 22275"/>
              <a:gd name="T1" fmla="*/ 24800 h 24800"/>
              <a:gd name="T2" fmla="*/ 19889 w 22275"/>
              <a:gd name="T3" fmla="*/ 21574 h 24800"/>
              <a:gd name="T4" fmla="*/ 22275 w 22275"/>
              <a:gd name="T5" fmla="*/ 18000 h 24800"/>
              <a:gd name="T6" fmla="*/ 20257 w 22275"/>
              <a:gd name="T7" fmla="*/ 17147 h 24800"/>
              <a:gd name="T8" fmla="*/ 18336 w 22275"/>
              <a:gd name="T9" fmla="*/ 20022 h 24800"/>
              <a:gd name="T10" fmla="*/ 12096 w 22275"/>
              <a:gd name="T11" fmla="*/ 22604 h 24800"/>
              <a:gd name="T12" fmla="*/ 5856 w 22275"/>
              <a:gd name="T13" fmla="*/ 20022 h 24800"/>
              <a:gd name="T14" fmla="*/ 5856 w 22275"/>
              <a:gd name="T15" fmla="*/ 7547 h 24800"/>
              <a:gd name="T16" fmla="*/ 9624 w 22275"/>
              <a:gd name="T17" fmla="*/ 5320 h 24800"/>
              <a:gd name="T18" fmla="*/ 9362 w 22275"/>
              <a:gd name="T19" fmla="*/ 8284 h 24800"/>
              <a:gd name="T20" fmla="*/ 18012 w 22275"/>
              <a:gd name="T21" fmla="*/ 4865 h 24800"/>
              <a:gd name="T22" fmla="*/ 10089 w 22275"/>
              <a:gd name="T23" fmla="*/ 0 h 24800"/>
              <a:gd name="T24" fmla="*/ 9824 w 22275"/>
              <a:gd name="T25" fmla="*/ 3006 h 24800"/>
              <a:gd name="T26" fmla="*/ 4303 w 22275"/>
              <a:gd name="T27" fmla="*/ 5992 h 24800"/>
              <a:gd name="T28" fmla="*/ 4303 w 22275"/>
              <a:gd name="T29" fmla="*/ 21574 h 24800"/>
              <a:gd name="T30" fmla="*/ 12096 w 22275"/>
              <a:gd name="T31" fmla="*/ 24800 h 2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75" h="24800">
                <a:moveTo>
                  <a:pt x="12096" y="24800"/>
                </a:moveTo>
                <a:cubicBezTo>
                  <a:pt x="14916" y="24800"/>
                  <a:pt x="17738" y="23726"/>
                  <a:pt x="19889" y="21574"/>
                </a:cubicBezTo>
                <a:cubicBezTo>
                  <a:pt x="20945" y="20519"/>
                  <a:pt x="21738" y="19300"/>
                  <a:pt x="22275" y="18000"/>
                </a:cubicBezTo>
                <a:lnTo>
                  <a:pt x="20257" y="17147"/>
                </a:lnTo>
                <a:cubicBezTo>
                  <a:pt x="19827" y="18193"/>
                  <a:pt x="19186" y="19171"/>
                  <a:pt x="18336" y="20022"/>
                </a:cubicBezTo>
                <a:cubicBezTo>
                  <a:pt x="16614" y="21744"/>
                  <a:pt x="14354" y="22604"/>
                  <a:pt x="12096" y="22604"/>
                </a:cubicBezTo>
                <a:cubicBezTo>
                  <a:pt x="9838" y="22604"/>
                  <a:pt x="7579" y="21744"/>
                  <a:pt x="5856" y="20022"/>
                </a:cubicBezTo>
                <a:cubicBezTo>
                  <a:pt x="2411" y="16576"/>
                  <a:pt x="2411" y="10993"/>
                  <a:pt x="5856" y="7547"/>
                </a:cubicBezTo>
                <a:cubicBezTo>
                  <a:pt x="6943" y="6461"/>
                  <a:pt x="8245" y="5721"/>
                  <a:pt x="9624" y="5320"/>
                </a:cubicBezTo>
                <a:lnTo>
                  <a:pt x="9362" y="8284"/>
                </a:lnTo>
                <a:lnTo>
                  <a:pt x="18012" y="4865"/>
                </a:lnTo>
                <a:lnTo>
                  <a:pt x="10089" y="0"/>
                </a:lnTo>
                <a:lnTo>
                  <a:pt x="9824" y="3006"/>
                </a:lnTo>
                <a:cubicBezTo>
                  <a:pt x="7801" y="3430"/>
                  <a:pt x="5873" y="4422"/>
                  <a:pt x="4303" y="5992"/>
                </a:cubicBezTo>
                <a:cubicBezTo>
                  <a:pt x="0" y="10294"/>
                  <a:pt x="0" y="17272"/>
                  <a:pt x="4303" y="21574"/>
                </a:cubicBezTo>
                <a:cubicBezTo>
                  <a:pt x="6455" y="23726"/>
                  <a:pt x="9276" y="24800"/>
                  <a:pt x="12096" y="24800"/>
                </a:cubicBezTo>
                <a:close/>
              </a:path>
            </a:pathLst>
          </a:custGeom>
          <a:solidFill>
            <a:srgbClr val="44CEE2"/>
          </a:solidFill>
          <a:ln w="0">
            <a:noFill/>
            <a:prstDash val="solid"/>
            <a:round/>
            <a:headEnd/>
            <a:tailEnd/>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kumimoji="1" lang="zh-CN" altLang="en-US" b="1">
              <a:solidFill>
                <a:srgbClr val="39CDE3"/>
              </a:solidFill>
              <a:latin typeface="微軟正黑體" panose="020B0604030504040204" pitchFamily="34" charset="-120"/>
            </a:endParaRPr>
          </a:p>
        </p:txBody>
      </p:sp>
      <p:sp>
        <p:nvSpPr>
          <p:cNvPr id="16" name="îṡḻiďê">
            <a:extLst>
              <a:ext uri="{FF2B5EF4-FFF2-40B4-BE49-F238E27FC236}">
                <a16:creationId xmlns:a16="http://schemas.microsoft.com/office/drawing/2014/main" xmlns="" id="{1FD47233-57D9-0BDB-8A0F-E9E7C3A9457D}"/>
              </a:ext>
            </a:extLst>
          </p:cNvPr>
          <p:cNvSpPr/>
          <p:nvPr/>
        </p:nvSpPr>
        <p:spPr>
          <a:xfrm>
            <a:off x="1674227" y="2022813"/>
            <a:ext cx="3298212" cy="101430"/>
          </a:xfrm>
          <a:prstGeom prst="rect">
            <a:avLst/>
          </a:prstGeom>
          <a:solidFill>
            <a:srgbClr val="4F81BD"/>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kumimoji="1" lang="zh-CN" altLang="en-US" b="1">
              <a:solidFill>
                <a:prstClr val="white"/>
              </a:solidFill>
              <a:latin typeface="微軟正黑體" panose="020B0604030504040204" pitchFamily="34" charset="-120"/>
            </a:endParaRPr>
          </a:p>
        </p:txBody>
      </p:sp>
      <p:sp>
        <p:nvSpPr>
          <p:cNvPr id="17" name="iṣľíḍè">
            <a:extLst>
              <a:ext uri="{FF2B5EF4-FFF2-40B4-BE49-F238E27FC236}">
                <a16:creationId xmlns:a16="http://schemas.microsoft.com/office/drawing/2014/main" xmlns="" id="{7B906A7D-C6CD-64E4-EA4A-D9C9ECA1B19B}"/>
              </a:ext>
            </a:extLst>
          </p:cNvPr>
          <p:cNvSpPr/>
          <p:nvPr/>
        </p:nvSpPr>
        <p:spPr>
          <a:xfrm>
            <a:off x="5707515" y="3905331"/>
            <a:ext cx="3426810" cy="108000"/>
          </a:xfrm>
          <a:prstGeom prst="rect">
            <a:avLst/>
          </a:prstGeom>
          <a:solidFill>
            <a:srgbClr val="44CEE2"/>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kumimoji="1" lang="zh-CN" altLang="en-US" b="1">
              <a:solidFill>
                <a:srgbClr val="39CDE3"/>
              </a:solidFill>
              <a:latin typeface="微軟正黑體" panose="020B0604030504040204" pitchFamily="34" charset="-120"/>
            </a:endParaRPr>
          </a:p>
        </p:txBody>
      </p:sp>
      <p:pic>
        <p:nvPicPr>
          <p:cNvPr id="18" name="圖片 17">
            <a:extLst>
              <a:ext uri="{FF2B5EF4-FFF2-40B4-BE49-F238E27FC236}">
                <a16:creationId xmlns:a16="http://schemas.microsoft.com/office/drawing/2014/main" xmlns="" id="{B8A8FB90-CA32-2242-E717-F50A70CF98C5}"/>
              </a:ext>
            </a:extLst>
          </p:cNvPr>
          <p:cNvPicPr>
            <a:picLocks noChangeAspect="1"/>
          </p:cNvPicPr>
          <p:nvPr/>
        </p:nvPicPr>
        <p:blipFill>
          <a:blip r:embed="rId4"/>
          <a:stretch>
            <a:fillRect/>
          </a:stretch>
        </p:blipFill>
        <p:spPr>
          <a:xfrm>
            <a:off x="1986850" y="3967942"/>
            <a:ext cx="1944216" cy="2448070"/>
          </a:xfrm>
          <a:prstGeom prst="rect">
            <a:avLst/>
          </a:prstGeom>
        </p:spPr>
      </p:pic>
      <p:sp>
        <p:nvSpPr>
          <p:cNvPr id="19" name="文字方塊 18">
            <a:extLst>
              <a:ext uri="{FF2B5EF4-FFF2-40B4-BE49-F238E27FC236}">
                <a16:creationId xmlns:a16="http://schemas.microsoft.com/office/drawing/2014/main" xmlns="" id="{248A7448-246A-E0B9-8871-E75D64110CEC}"/>
              </a:ext>
            </a:extLst>
          </p:cNvPr>
          <p:cNvSpPr txBox="1"/>
          <p:nvPr/>
        </p:nvSpPr>
        <p:spPr>
          <a:xfrm>
            <a:off x="5832663" y="6366330"/>
            <a:ext cx="4800378" cy="311239"/>
          </a:xfrm>
          <a:prstGeom prst="rect">
            <a:avLst/>
          </a:prstGeom>
          <a:noFill/>
        </p:spPr>
        <p:txBody>
          <a:bodyPr wrap="square">
            <a:spAutoFit/>
          </a:bodyPr>
          <a:lstStyle/>
          <a:p>
            <a:pPr fontAlgn="base">
              <a:lnSpc>
                <a:spcPct val="110000"/>
              </a:lnSpc>
              <a:spcBef>
                <a:spcPts val="600"/>
              </a:spcBef>
              <a:spcAft>
                <a:spcPts val="600"/>
              </a:spcAft>
              <a:buClr>
                <a:srgbClr val="0066CC"/>
              </a:buClr>
              <a:buSzPct val="80000"/>
            </a:pPr>
            <a:r>
              <a:rPr lang="en-US" altLang="zh-TW" sz="1400" b="1" dirty="0">
                <a:solidFill>
                  <a:prstClr val="black"/>
                </a:solidFill>
                <a:latin typeface="微軟正黑體" panose="020B0604030504040204" pitchFamily="34" charset="-120"/>
              </a:rPr>
              <a:t>(</a:t>
            </a:r>
            <a:r>
              <a:rPr lang="zh-TW" altLang="en-US" sz="1400" dirty="0">
                <a:solidFill>
                  <a:prstClr val="black"/>
                </a:solidFill>
                <a:latin typeface="微軟正黑體" panose="020B0604030504040204" pitchFamily="34" charset="-120"/>
              </a:rPr>
              <a:t>每期以</a:t>
            </a:r>
            <a:r>
              <a:rPr lang="en-US" altLang="zh-TW" sz="1400" dirty="0">
                <a:solidFill>
                  <a:prstClr val="black"/>
                </a:solidFill>
                <a:latin typeface="微軟正黑體" panose="020B0604030504040204" pitchFamily="34" charset="-120"/>
              </a:rPr>
              <a:t>3</a:t>
            </a:r>
            <a:r>
              <a:rPr lang="zh-TW" altLang="en-US" sz="1400" dirty="0">
                <a:solidFill>
                  <a:prstClr val="black"/>
                </a:solidFill>
                <a:latin typeface="微軟正黑體" panose="020B0604030504040204" pitchFamily="34" charset="-120"/>
              </a:rPr>
              <a:t>個月計算，得分</a:t>
            </a:r>
            <a:r>
              <a:rPr lang="en-US" altLang="zh-TW" sz="1400" dirty="0">
                <a:solidFill>
                  <a:prstClr val="black"/>
                </a:solidFill>
                <a:latin typeface="微軟正黑體" panose="020B0604030504040204" pitchFamily="34" charset="-120"/>
              </a:rPr>
              <a:t>2~8</a:t>
            </a:r>
            <a:r>
              <a:rPr lang="zh-TW" altLang="en-US" sz="1400" dirty="0">
                <a:solidFill>
                  <a:prstClr val="black"/>
                </a:solidFill>
                <a:latin typeface="微軟正黑體" panose="020B0604030504040204" pitchFamily="34" charset="-120"/>
              </a:rPr>
              <a:t>期；申請緩繳期間不得逾</a:t>
            </a:r>
            <a:r>
              <a:rPr lang="en-US" altLang="zh-TW" sz="1400" dirty="0">
                <a:solidFill>
                  <a:prstClr val="black"/>
                </a:solidFill>
                <a:latin typeface="微軟正黑體" panose="020B0604030504040204" pitchFamily="34" charset="-120"/>
              </a:rPr>
              <a:t>3</a:t>
            </a:r>
            <a:r>
              <a:rPr lang="zh-TW" altLang="en-US" sz="1400" dirty="0">
                <a:solidFill>
                  <a:prstClr val="black"/>
                </a:solidFill>
                <a:latin typeface="微軟正黑體" panose="020B0604030504040204" pitchFamily="34" charset="-120"/>
              </a:rPr>
              <a:t>年</a:t>
            </a:r>
            <a:r>
              <a:rPr lang="en-US" altLang="zh-TW" sz="1400" dirty="0">
                <a:solidFill>
                  <a:prstClr val="black"/>
                </a:solidFill>
                <a:latin typeface="微軟正黑體" panose="020B0604030504040204" pitchFamily="34" charset="-120"/>
              </a:rPr>
              <a:t>)</a:t>
            </a:r>
            <a:endParaRPr lang="en-US" altLang="zh-TW" sz="1400" b="1" dirty="0">
              <a:solidFill>
                <a:prstClr val="black"/>
              </a:solidFill>
              <a:latin typeface="微軟正黑體" panose="020B0604030504040204" pitchFamily="34" charset="-120"/>
            </a:endParaRPr>
          </a:p>
        </p:txBody>
      </p:sp>
    </p:spTree>
    <p:custDataLst>
      <p:tags r:id="rId1"/>
    </p:custDataLst>
    <p:extLst>
      <p:ext uri="{BB962C8B-B14F-4D97-AF65-F5344CB8AC3E}">
        <p14:creationId xmlns:p14="http://schemas.microsoft.com/office/powerpoint/2010/main" xmlns="" val="2914359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组合 617"/>
          <p:cNvGrpSpPr/>
          <p:nvPr/>
        </p:nvGrpSpPr>
        <p:grpSpPr>
          <a:xfrm>
            <a:off x="5203760" y="-369459"/>
            <a:ext cx="6988240" cy="4421651"/>
            <a:chOff x="5203760" y="-369459"/>
            <a:chExt cx="6988240" cy="4421651"/>
          </a:xfrm>
        </p:grpSpPr>
        <p:sp>
          <p:nvSpPr>
            <p:cNvPr id="519" name="等腰三角形 518"/>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等腰三角形 519"/>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等腰三角形 520"/>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2" name="等腰三角形 521"/>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等腰三角形 522"/>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等腰三角形 523"/>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等腰三角形 524"/>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等腰三角形 525"/>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等腰三角形 526"/>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等腰三角形 527"/>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等腰三角形 528"/>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等腰三角形 529"/>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等腰三角形 530"/>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等腰三角形 531"/>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等腰三角形 532"/>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等腰三角形 533"/>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等腰三角形 534"/>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等腰三角形 535"/>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等腰三角形 536"/>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等腰三角形 537"/>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等腰三角形 538"/>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等腰三角形 539"/>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等腰三角形 540"/>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等腰三角形 541"/>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等腰三角形 542"/>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4" name="等腰三角形 543"/>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5" name="等腰三角形 544"/>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等腰三角形 545"/>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7" name="等腰三角形 546"/>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等腰三角形 547"/>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等腰三角形 548"/>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等腰三角形 549"/>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等腰三角形 550"/>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等腰三角形 551"/>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3" name="等腰三角形 552"/>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等腰三角形 553"/>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5" name="等腰三角形 554"/>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6" name="等腰三角形 555"/>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7" name="等腰三角形 556"/>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等腰三角形 557"/>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等腰三角形 558"/>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等腰三角形 559"/>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等腰三角形 560"/>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2" name="等腰三角形 561"/>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3" name="等腰三角形 562"/>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4" name="等腰三角形 563"/>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等腰三角形 564"/>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等腰三角形 565"/>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等腰三角形 566"/>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等腰三角形 567"/>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等腰三角形 568"/>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等腰三角形 569"/>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1" name="等腰三角形 570"/>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2" name="等腰三角形 571"/>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3" name="等腰三角形 572"/>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4" name="等腰三角形 573"/>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等腰三角形 574"/>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等腰三角形 575"/>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等腰三角形 576"/>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等腰三角形 577"/>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等腰三角形 578"/>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等腰三角形 579"/>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等腰三角形 580"/>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等腰三角形 581"/>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等腰三角形 582"/>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等腰三角形 583"/>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5" name="等腰三角形 584"/>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等腰三角形 585"/>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等腰三角形 586"/>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xmlns="" id="{E2530727-25AF-4A42-D71C-721BFE90FC6B}"/>
              </a:ext>
            </a:extLst>
          </p:cNvPr>
          <p:cNvGrpSpPr/>
          <p:nvPr/>
        </p:nvGrpSpPr>
        <p:grpSpPr>
          <a:xfrm>
            <a:off x="3032733" y="2650949"/>
            <a:ext cx="4801314" cy="2611094"/>
            <a:chOff x="2703062" y="-110939"/>
            <a:chExt cx="4801314" cy="2611094"/>
          </a:xfrm>
        </p:grpSpPr>
        <p:sp>
          <p:nvSpPr>
            <p:cNvPr id="3" name="文本框 2">
              <a:extLst>
                <a:ext uri="{FF2B5EF4-FFF2-40B4-BE49-F238E27FC236}">
                  <a16:creationId xmlns:a16="http://schemas.microsoft.com/office/drawing/2014/main" xmlns="" id="{7EA9ADA9-F19B-965F-DEDF-456F1025CAED}"/>
                </a:ext>
              </a:extLst>
            </p:cNvPr>
            <p:cNvSpPr txBox="1"/>
            <p:nvPr/>
          </p:nvSpPr>
          <p:spPr>
            <a:xfrm>
              <a:off x="2703062" y="561163"/>
              <a:ext cx="4801314" cy="1938992"/>
            </a:xfrm>
            <a:prstGeom prst="rect">
              <a:avLst/>
            </a:prstGeom>
            <a:noFill/>
          </p:spPr>
          <p:txBody>
            <a:bodyPr wrap="none" rtlCol="0">
              <a:spAutoFit/>
              <a:scene3d>
                <a:camera prst="orthographicFront"/>
                <a:lightRig rig="threePt" dir="t"/>
              </a:scene3d>
              <a:sp3d contourW="12700"/>
            </a:bodyPr>
            <a:lstStyle/>
            <a:p>
              <a:pPr algn="ctr">
                <a:defRPr/>
              </a:pPr>
              <a:r>
                <a:rPr lang="zh-TW" altLang="en-US" sz="4000" b="1" dirty="0">
                  <a:solidFill>
                    <a:schemeClr val="tx1">
                      <a:lumMod val="65000"/>
                      <a:lumOff val="35000"/>
                    </a:schemeClr>
                  </a:solidFill>
                  <a:latin typeface="Arial"/>
                  <a:ea typeface="微软雅黑"/>
                </a:rPr>
                <a:t>產業節水措施與技術</a:t>
              </a:r>
            </a:p>
            <a:p>
              <a:pPr algn="ctr">
                <a:defRPr/>
              </a:pPr>
              <a:endParaRPr lang="zh-CN" altLang="en-US" sz="4000" b="1" dirty="0">
                <a:solidFill>
                  <a:schemeClr val="tx1">
                    <a:lumMod val="65000"/>
                    <a:lumOff val="35000"/>
                  </a:schemeClr>
                </a:solidFill>
                <a:latin typeface="Arial"/>
                <a:ea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4000" b="1" dirty="0">
                <a:solidFill>
                  <a:srgbClr val="44546A"/>
                </a:solidFill>
                <a:latin typeface="Arial"/>
                <a:ea typeface="微软雅黑"/>
              </a:endParaRPr>
            </a:p>
          </p:txBody>
        </p:sp>
        <p:sp>
          <p:nvSpPr>
            <p:cNvPr id="4" name="文本框 4">
              <a:extLst>
                <a:ext uri="{FF2B5EF4-FFF2-40B4-BE49-F238E27FC236}">
                  <a16:creationId xmlns:a16="http://schemas.microsoft.com/office/drawing/2014/main" xmlns="" id="{1E21F764-23FD-0449-FE3F-55619C54009C}"/>
                </a:ext>
              </a:extLst>
            </p:cNvPr>
            <p:cNvSpPr txBox="1"/>
            <p:nvPr/>
          </p:nvSpPr>
          <p:spPr>
            <a:xfrm>
              <a:off x="4064470" y="-110939"/>
              <a:ext cx="225452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AB464"/>
                  </a:solidFill>
                  <a:effectLst/>
                  <a:uLnTx/>
                  <a:uFillTx/>
                  <a:latin typeface="Arial"/>
                  <a:ea typeface="微软雅黑"/>
                </a:rPr>
                <a:t>PART 0</a:t>
              </a:r>
              <a:r>
                <a:rPr lang="en-US" altLang="zh-CN" sz="4000" b="1" dirty="0">
                  <a:solidFill>
                    <a:srgbClr val="FAB464"/>
                  </a:solidFill>
                  <a:latin typeface="Arial"/>
                  <a:ea typeface="微软雅黑"/>
                </a:rPr>
                <a:t>3</a:t>
              </a:r>
              <a:endParaRPr kumimoji="0" lang="zh-CN" altLang="en-US" sz="4000" b="1" i="0" u="none" strike="noStrike" kern="1200" cap="none" spc="0" normalizeH="0" baseline="0" noProof="0" dirty="0">
                <a:ln>
                  <a:noFill/>
                </a:ln>
                <a:solidFill>
                  <a:srgbClr val="FAB464"/>
                </a:solidFill>
                <a:effectLst/>
                <a:uLnTx/>
                <a:uFillTx/>
                <a:latin typeface="Arial"/>
                <a:ea typeface="微软雅黑"/>
              </a:endParaRPr>
            </a:p>
          </p:txBody>
        </p:sp>
      </p:grpSp>
      <p:grpSp>
        <p:nvGrpSpPr>
          <p:cNvPr id="6" name="组合 360">
            <a:extLst>
              <a:ext uri="{FF2B5EF4-FFF2-40B4-BE49-F238E27FC236}">
                <a16:creationId xmlns:a16="http://schemas.microsoft.com/office/drawing/2014/main" xmlns="" id="{925C1F69-A7F0-ACD8-698D-7D98898C9B07}"/>
              </a:ext>
            </a:extLst>
          </p:cNvPr>
          <p:cNvGrpSpPr/>
          <p:nvPr/>
        </p:nvGrpSpPr>
        <p:grpSpPr>
          <a:xfrm>
            <a:off x="-10549" y="3165604"/>
            <a:ext cx="3811767" cy="4051507"/>
            <a:chOff x="-10549" y="3165604"/>
            <a:chExt cx="3811767" cy="4051507"/>
          </a:xfrm>
        </p:grpSpPr>
        <p:sp>
          <p:nvSpPr>
            <p:cNvPr id="7" name="等腰三角形 6">
              <a:extLst>
                <a:ext uri="{FF2B5EF4-FFF2-40B4-BE49-F238E27FC236}">
                  <a16:creationId xmlns:a16="http://schemas.microsoft.com/office/drawing/2014/main" xmlns="" id="{9A8F1AB4-5B79-05AC-4D28-DB27BF118207}"/>
                </a:ext>
              </a:extLst>
            </p:cNvPr>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xmlns="" id="{ACEBB9DD-2E1F-6CA5-94D4-7C8EFBDD210A}"/>
                </a:ext>
              </a:extLst>
            </p:cNvPr>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xmlns="" id="{A47A916C-A6DB-1CFB-C841-ED0D1A4DB701}"/>
                </a:ext>
              </a:extLst>
            </p:cNvPr>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xmlns="" id="{BACECC66-B5D8-D515-6A10-B2EC9F86776F}"/>
                </a:ext>
              </a:extLst>
            </p:cNvPr>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xmlns="" id="{39423466-964A-94DD-1990-B1948D33283B}"/>
                </a:ext>
              </a:extLst>
            </p:cNvPr>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4A49EDFB-6409-171F-8697-3DAC03D99AFC}"/>
                </a:ext>
              </a:extLst>
            </p:cNvPr>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xmlns="" id="{3F45A9AF-D7CC-B84C-B71D-D5E108CE8C1F}"/>
                </a:ext>
              </a:extLst>
            </p:cNvPr>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xmlns="" id="{D58C7E25-2FC8-9237-B1E2-669A6086B75B}"/>
                </a:ext>
              </a:extLst>
            </p:cNvPr>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xmlns="" id="{A8A7785C-A88E-2069-3C7F-F91EEE731F2B}"/>
                </a:ext>
              </a:extLst>
            </p:cNvPr>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xmlns="" id="{55588B83-E370-045A-DAE5-A921B2952456}"/>
                </a:ext>
              </a:extLst>
            </p:cNvPr>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xmlns="" id="{B603788B-902C-50AD-6A51-104DCF1D3841}"/>
                </a:ext>
              </a:extLst>
            </p:cNvPr>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xmlns="" id="{117E44DE-C5B9-63B6-0934-E580289D5D6A}"/>
                </a:ext>
              </a:extLst>
            </p:cNvPr>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xmlns="" id="{1D4F7DC4-B415-2C25-1FE6-976193D387D7}"/>
                </a:ext>
              </a:extLst>
            </p:cNvPr>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xmlns="" id="{CE5EBDB0-9688-84C2-EEB3-73055506B5CD}"/>
                </a:ext>
              </a:extLst>
            </p:cNvPr>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xmlns="" id="{F7B74F12-D1A2-F33C-2770-991DA70B8E20}"/>
                </a:ext>
              </a:extLst>
            </p:cNvPr>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xmlns="" id="{0DCC94F1-D909-AA75-E3A0-DF33D9AC48D9}"/>
                </a:ext>
              </a:extLst>
            </p:cNvPr>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xmlns="" id="{12451BFE-D6B3-6FE2-5042-6EDE529588E7}"/>
                </a:ext>
              </a:extLst>
            </p:cNvPr>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xmlns="" id="{6CD2ACB6-C8C7-5239-4FA2-0DFA126B395B}"/>
                </a:ext>
              </a:extLst>
            </p:cNvPr>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xmlns="" id="{E088B976-9D78-04AB-7DCA-9F51E1B49475}"/>
                </a:ext>
              </a:extLst>
            </p:cNvPr>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xmlns="" id="{38007BFB-9F05-1142-9AE2-B5E879B05DF2}"/>
                </a:ext>
              </a:extLst>
            </p:cNvPr>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xmlns="" id="{AADAC490-4CD5-FAFD-2572-DC5E1D9F35FE}"/>
                </a:ext>
              </a:extLst>
            </p:cNvPr>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xmlns="" id="{30ED067B-196C-4523-D47F-162BCFF6325E}"/>
                </a:ext>
              </a:extLst>
            </p:cNvPr>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xmlns="" id="{B7F4C905-DC5B-D81E-ED49-4D4AB421F669}"/>
                </a:ext>
              </a:extLst>
            </p:cNvPr>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xmlns="" id="{AC1C6E08-D139-40A1-FFF1-24555529B387}"/>
                </a:ext>
              </a:extLst>
            </p:cNvPr>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xmlns="" id="{575DB40D-53EF-6926-5AB7-9CC4EF900C12}"/>
                </a:ext>
              </a:extLst>
            </p:cNvPr>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xmlns="" id="{E7B72E49-696B-E0D1-E5B5-86F0910FB49E}"/>
                </a:ext>
              </a:extLst>
            </p:cNvPr>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xmlns="" id="{EFC307A2-88AB-197D-C241-2D23F0102843}"/>
                </a:ext>
              </a:extLst>
            </p:cNvPr>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xmlns="" id="{3312CF3F-711B-B839-306B-727C01A79669}"/>
                </a:ext>
              </a:extLst>
            </p:cNvPr>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a:extLst>
                <a:ext uri="{FF2B5EF4-FFF2-40B4-BE49-F238E27FC236}">
                  <a16:creationId xmlns:a16="http://schemas.microsoft.com/office/drawing/2014/main" xmlns="" id="{A932BF7C-10EF-D405-3C2A-BC7E751471E8}"/>
                </a:ext>
              </a:extLst>
            </p:cNvPr>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1">
            <a:extLst>
              <a:ext uri="{FF2B5EF4-FFF2-40B4-BE49-F238E27FC236}">
                <a16:creationId xmlns:a16="http://schemas.microsoft.com/office/drawing/2014/main" xmlns="" id="{EA4A7239-C57C-B7A2-2CE9-5F9727715C99}"/>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xmlns="" val="3325263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純水系統節水措施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4" name="群組 3">
            <a:extLst>
              <a:ext uri="{FF2B5EF4-FFF2-40B4-BE49-F238E27FC236}">
                <a16:creationId xmlns:a16="http://schemas.microsoft.com/office/drawing/2014/main" xmlns="" id="{83F39D81-3B6E-A45B-BA0F-66D68F3E8F6E}"/>
              </a:ext>
            </a:extLst>
          </p:cNvPr>
          <p:cNvGrpSpPr/>
          <p:nvPr/>
        </p:nvGrpSpPr>
        <p:grpSpPr>
          <a:xfrm>
            <a:off x="144710" y="1249193"/>
            <a:ext cx="7394512" cy="5156484"/>
            <a:chOff x="2238940" y="1502588"/>
            <a:chExt cx="7394512" cy="5156484"/>
          </a:xfrm>
        </p:grpSpPr>
        <p:pic>
          <p:nvPicPr>
            <p:cNvPr id="5" name="圖片 4">
              <a:extLst>
                <a:ext uri="{FF2B5EF4-FFF2-40B4-BE49-F238E27FC236}">
                  <a16:creationId xmlns:a16="http://schemas.microsoft.com/office/drawing/2014/main" xmlns="" id="{8E49D4B7-D74A-A8DE-B47B-8C273326895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40645" y="1502588"/>
              <a:ext cx="7391812" cy="1407580"/>
            </a:xfrm>
            <a:prstGeom prst="rect">
              <a:avLst/>
            </a:prstGeom>
          </p:spPr>
        </p:pic>
        <p:pic>
          <p:nvPicPr>
            <p:cNvPr id="6" name="圖片 5">
              <a:extLst>
                <a:ext uri="{FF2B5EF4-FFF2-40B4-BE49-F238E27FC236}">
                  <a16:creationId xmlns:a16="http://schemas.microsoft.com/office/drawing/2014/main" xmlns="" id="{3BC2FE3E-DD94-1AC2-D9B6-EA89A1D96E5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40645" y="2421841"/>
              <a:ext cx="7391812" cy="1407580"/>
            </a:xfrm>
            <a:prstGeom prst="rect">
              <a:avLst/>
            </a:prstGeom>
          </p:spPr>
        </p:pic>
        <p:pic>
          <p:nvPicPr>
            <p:cNvPr id="7" name="圖片 6">
              <a:extLst>
                <a:ext uri="{FF2B5EF4-FFF2-40B4-BE49-F238E27FC236}">
                  <a16:creationId xmlns:a16="http://schemas.microsoft.com/office/drawing/2014/main" xmlns="" id="{259E20CB-4C66-BC91-DB93-43A2D13BBA0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38940" y="3365058"/>
              <a:ext cx="7394512" cy="1407580"/>
            </a:xfrm>
            <a:prstGeom prst="rect">
              <a:avLst/>
            </a:prstGeom>
          </p:spPr>
        </p:pic>
        <p:pic>
          <p:nvPicPr>
            <p:cNvPr id="8" name="圖片 7">
              <a:extLst>
                <a:ext uri="{FF2B5EF4-FFF2-40B4-BE49-F238E27FC236}">
                  <a16:creationId xmlns:a16="http://schemas.microsoft.com/office/drawing/2014/main" xmlns="" id="{5E5451FF-4C49-D02F-FC61-7F07BCA663E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40645" y="4308275"/>
              <a:ext cx="7391812" cy="1407580"/>
            </a:xfrm>
            <a:prstGeom prst="rect">
              <a:avLst/>
            </a:prstGeom>
          </p:spPr>
        </p:pic>
        <p:pic>
          <p:nvPicPr>
            <p:cNvPr id="9" name="圖片 8">
              <a:extLst>
                <a:ext uri="{FF2B5EF4-FFF2-40B4-BE49-F238E27FC236}">
                  <a16:creationId xmlns:a16="http://schemas.microsoft.com/office/drawing/2014/main" xmlns="" id="{9349CE10-302E-4487-C5B2-EC620B034FF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40645" y="5251492"/>
              <a:ext cx="7391812" cy="1407580"/>
            </a:xfrm>
            <a:prstGeom prst="rect">
              <a:avLst/>
            </a:prstGeom>
          </p:spPr>
        </p:pic>
        <p:sp>
          <p:nvSpPr>
            <p:cNvPr id="10" name="矩形 9">
              <a:extLst>
                <a:ext uri="{FF2B5EF4-FFF2-40B4-BE49-F238E27FC236}">
                  <a16:creationId xmlns:a16="http://schemas.microsoft.com/office/drawing/2014/main" xmlns="" id="{1C0DCC05-92BE-7D93-C38F-3DBE951D7DD4}"/>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1" name="矩形 10">
              <a:extLst>
                <a:ext uri="{FF2B5EF4-FFF2-40B4-BE49-F238E27FC236}">
                  <a16:creationId xmlns:a16="http://schemas.microsoft.com/office/drawing/2014/main" xmlns="" id="{CD002199-BA18-3589-69CD-BAFDD1D38F1F}"/>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2" name="矩形 11">
              <a:extLst>
                <a:ext uri="{FF2B5EF4-FFF2-40B4-BE49-F238E27FC236}">
                  <a16:creationId xmlns:a16="http://schemas.microsoft.com/office/drawing/2014/main" xmlns="" id="{7F707533-DC00-A264-FC2D-2F37C96F2E8D}"/>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3" name="矩形 12">
              <a:extLst>
                <a:ext uri="{FF2B5EF4-FFF2-40B4-BE49-F238E27FC236}">
                  <a16:creationId xmlns:a16="http://schemas.microsoft.com/office/drawing/2014/main" xmlns="" id="{F608C190-86F9-D3C9-BFB4-B87F219BE913}"/>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4" name="矩形 13">
              <a:extLst>
                <a:ext uri="{FF2B5EF4-FFF2-40B4-BE49-F238E27FC236}">
                  <a16:creationId xmlns:a16="http://schemas.microsoft.com/office/drawing/2014/main" xmlns="" id="{C68C58AC-9BA7-8671-BD10-A0A7299E8E21}"/>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7" name="矩形 16">
              <a:extLst>
                <a:ext uri="{FF2B5EF4-FFF2-40B4-BE49-F238E27FC236}">
                  <a16:creationId xmlns:a16="http://schemas.microsoft.com/office/drawing/2014/main" xmlns="" id="{97A64199-BAE3-CD90-C38C-91ECBC430F3B}"/>
                </a:ext>
              </a:extLst>
            </p:cNvPr>
            <p:cNvSpPr/>
            <p:nvPr/>
          </p:nvSpPr>
          <p:spPr>
            <a:xfrm>
              <a:off x="3386152" y="1845253"/>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砂濾</a:t>
              </a:r>
              <a:r>
                <a:rPr lang="en-US" altLang="zh-TW"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Times New Roman" panose="02020603050405020304" pitchFamily="18" charset="0"/>
                  <a:ea typeface="微软雅黑"/>
                  <a:cs typeface="Times New Roman" panose="02020603050405020304" pitchFamily="18" charset="0"/>
                </a:rPr>
                <a:t>多層過濾塔</a:t>
              </a: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、活性碳</a:t>
              </a:r>
              <a:r>
                <a:rPr lang="en-US" altLang="zh-TW" dirty="0">
                  <a:solidFill>
                    <a:prstClr val="black"/>
                  </a:solidFill>
                  <a:latin typeface="Times New Roman" panose="02020603050405020304" pitchFamily="18" charset="0"/>
                  <a:ea typeface="微软雅黑"/>
                  <a:cs typeface="Times New Roman" panose="02020603050405020304" pitchFamily="18" charset="0"/>
                </a:rPr>
                <a:t>(ACF)</a:t>
              </a:r>
              <a:r>
                <a:rPr lang="zh-TW" altLang="en-US" dirty="0">
                  <a:solidFill>
                    <a:prstClr val="black"/>
                  </a:solidFill>
                  <a:latin typeface="Times New Roman" panose="02020603050405020304" pitchFamily="18" charset="0"/>
                  <a:ea typeface="微软雅黑"/>
                  <a:cs typeface="Times New Roman" panose="02020603050405020304" pitchFamily="18" charset="0"/>
                </a:rPr>
                <a:t>、超過濾</a:t>
              </a:r>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逆洗水回收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8" name="矩形 17">
              <a:extLst>
                <a:ext uri="{FF2B5EF4-FFF2-40B4-BE49-F238E27FC236}">
                  <a16:creationId xmlns:a16="http://schemas.microsoft.com/office/drawing/2014/main" xmlns="" id="{60D72206-14C8-330F-40F2-4E9A103F3D73}"/>
                </a:ext>
              </a:extLst>
            </p:cNvPr>
            <p:cNvSpPr/>
            <p:nvPr/>
          </p:nvSpPr>
          <p:spPr>
            <a:xfrm>
              <a:off x="3369823" y="2774754"/>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離子交換樹脂</a:t>
              </a:r>
              <a:r>
                <a:rPr lang="en-US" altLang="zh-TW"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Times New Roman" panose="02020603050405020304" pitchFamily="18" charset="0"/>
                  <a:ea typeface="微软雅黑"/>
                  <a:cs typeface="Times New Roman" panose="02020603050405020304" pitchFamily="18" charset="0"/>
                </a:rPr>
                <a:t>前段樹脂塔</a:t>
              </a:r>
              <a:r>
                <a:rPr lang="en-US" altLang="zh-TW" dirty="0">
                  <a:solidFill>
                    <a:prstClr val="black"/>
                  </a:solidFill>
                  <a:latin typeface="Times New Roman" panose="02020603050405020304" pitchFamily="18" charset="0"/>
                  <a:ea typeface="微软雅黑"/>
                  <a:cs typeface="Times New Roman" panose="02020603050405020304" pitchFamily="18" charset="0"/>
                </a:rPr>
                <a:t>2B3T</a:t>
              </a:r>
              <a:r>
                <a:rPr lang="zh-TW" altLang="en-US" dirty="0">
                  <a:solidFill>
                    <a:prstClr val="black"/>
                  </a:solidFill>
                  <a:latin typeface="Times New Roman" panose="02020603050405020304" pitchFamily="18" charset="0"/>
                  <a:ea typeface="微软雅黑"/>
                  <a:cs typeface="Times New Roman" panose="02020603050405020304" pitchFamily="18" charset="0"/>
                </a:rPr>
                <a:t>、混床樹脂塔</a:t>
              </a:r>
              <a:r>
                <a:rPr lang="en-US" altLang="zh-TW" dirty="0">
                  <a:solidFill>
                    <a:prstClr val="black"/>
                  </a:solidFill>
                  <a:latin typeface="Times New Roman" panose="02020603050405020304" pitchFamily="18" charset="0"/>
                  <a:ea typeface="微软雅黑"/>
                  <a:cs typeface="Times New Roman" panose="02020603050405020304" pitchFamily="18" charset="0"/>
                </a:rPr>
                <a:t>MB)</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後段再生</a:t>
              </a:r>
              <a:r>
                <a:rPr lang="en-US" altLang="zh-TW" dirty="0">
                  <a:solidFill>
                    <a:srgbClr val="0070C0"/>
                  </a:solidFill>
                  <a:latin typeface="Times New Roman" panose="02020603050405020304" pitchFamily="18" charset="0"/>
                  <a:ea typeface="微软雅黑"/>
                  <a:cs typeface="Times New Roman" panose="02020603050405020304" pitchFamily="18" charset="0"/>
                </a:rPr>
                <a:t>Rinsing</a:t>
              </a:r>
              <a:r>
                <a:rPr lang="zh-TW" altLang="en-US" dirty="0">
                  <a:solidFill>
                    <a:srgbClr val="0070C0"/>
                  </a:solidFill>
                  <a:latin typeface="Times New Roman" panose="02020603050405020304" pitchFamily="18" charset="0"/>
                  <a:ea typeface="微软雅黑"/>
                  <a:cs typeface="Times New Roman" panose="02020603050405020304" pitchFamily="18" charset="0"/>
                </a:rPr>
                <a:t>廢水回收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9" name="矩形 18">
              <a:extLst>
                <a:ext uri="{FF2B5EF4-FFF2-40B4-BE49-F238E27FC236}">
                  <a16:creationId xmlns:a16="http://schemas.microsoft.com/office/drawing/2014/main" xmlns="" id="{F4665A4E-89BF-9695-99E0-B89C2A69B28E}"/>
                </a:ext>
              </a:extLst>
            </p:cNvPr>
            <p:cNvSpPr/>
            <p:nvPr/>
          </p:nvSpPr>
          <p:spPr>
            <a:xfrm>
              <a:off x="3369823" y="3819173"/>
              <a:ext cx="5803360" cy="369332"/>
            </a:xfrm>
            <a:prstGeom prst="rect">
              <a:avLst/>
            </a:prstGeom>
          </p:spPr>
          <p:txBody>
            <a:bodyPr wrap="square">
              <a:spAutoFit/>
            </a:bodyPr>
            <a:lstStyle/>
            <a:p>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、逆滲透</a:t>
              </a:r>
              <a:r>
                <a:rPr lang="en-US" altLang="zh-TW" dirty="0">
                  <a:solidFill>
                    <a:prstClr val="black"/>
                  </a:solidFill>
                  <a:latin typeface="Times New Roman" panose="02020603050405020304" pitchFamily="18" charset="0"/>
                  <a:ea typeface="微软雅黑"/>
                  <a:cs typeface="Times New Roman" panose="02020603050405020304" pitchFamily="18" charset="0"/>
                </a:rPr>
                <a:t>(RO)</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濃排水</a:t>
              </a:r>
              <a:r>
                <a:rPr lang="en-US" altLang="zh-TW" dirty="0">
                  <a:solidFill>
                    <a:srgbClr val="0070C0"/>
                  </a:solidFill>
                  <a:latin typeface="Times New Roman" panose="02020603050405020304" pitchFamily="18" charset="0"/>
                  <a:ea typeface="微软雅黑"/>
                  <a:cs typeface="Times New Roman" panose="02020603050405020304" pitchFamily="18" charset="0"/>
                </a:rPr>
                <a:t>(ROR)</a:t>
              </a:r>
              <a:r>
                <a:rPr lang="zh-TW" altLang="en-US" dirty="0">
                  <a:solidFill>
                    <a:srgbClr val="0070C0"/>
                  </a:solidFill>
                  <a:latin typeface="Times New Roman" panose="02020603050405020304" pitchFamily="18" charset="0"/>
                  <a:ea typeface="微软雅黑"/>
                  <a:cs typeface="Times New Roman" panose="02020603050405020304" pitchFamily="18" charset="0"/>
                </a:rPr>
                <a:t>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0" name="矩形 19">
              <a:extLst>
                <a:ext uri="{FF2B5EF4-FFF2-40B4-BE49-F238E27FC236}">
                  <a16:creationId xmlns:a16="http://schemas.microsoft.com/office/drawing/2014/main" xmlns="" id="{9684EC5A-F3C6-42B6-5964-D6867FFC48DD}"/>
                </a:ext>
              </a:extLst>
            </p:cNvPr>
            <p:cNvSpPr/>
            <p:nvPr/>
          </p:nvSpPr>
          <p:spPr>
            <a:xfrm>
              <a:off x="3369823" y="4680068"/>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薄膜脫氣塔</a:t>
              </a:r>
              <a:r>
                <a:rPr lang="en-US" altLang="zh-TW" dirty="0">
                  <a:solidFill>
                    <a:prstClr val="black"/>
                  </a:solidFill>
                  <a:latin typeface="Times New Roman" panose="02020603050405020304" pitchFamily="18" charset="0"/>
                  <a:ea typeface="微软雅黑"/>
                  <a:cs typeface="Times New Roman" panose="02020603050405020304" pitchFamily="18" charset="0"/>
                </a:rPr>
                <a:t>(MGD)</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r>
                <a:rPr lang="zh-TW" altLang="en-US" dirty="0">
                  <a:solidFill>
                    <a:prstClr val="black"/>
                  </a:solidFill>
                  <a:latin typeface="DFMingStd-W5"/>
                  <a:ea typeface="微软雅黑"/>
                </a:rPr>
                <a:t>真空脫氣塔</a:t>
              </a:r>
              <a:r>
                <a:rPr lang="en-US" altLang="zh-TW" dirty="0">
                  <a:solidFill>
                    <a:prstClr val="black"/>
                  </a:solidFill>
                  <a:latin typeface="Times New Roman" panose="02020603050405020304" pitchFamily="18" charset="0"/>
                  <a:ea typeface="微软雅黑"/>
                  <a:cs typeface="Times New Roman" panose="02020603050405020304" pitchFamily="18" charset="0"/>
                </a:rPr>
                <a:t>(VGD)</a:t>
              </a:r>
              <a:r>
                <a:rPr lang="zh-TW" altLang="en-US" dirty="0">
                  <a:solidFill>
                    <a:prstClr val="black"/>
                  </a:solidFill>
                  <a:latin typeface="Times New Roman" panose="02020603050405020304" pitchFamily="18" charset="0"/>
                  <a:ea typeface="微软雅黑"/>
                  <a:cs typeface="Times New Roman" panose="02020603050405020304" pitchFamily="18" charset="0"/>
                </a:rPr>
                <a:t>之</a:t>
              </a:r>
              <a:r>
                <a:rPr lang="zh-TW" altLang="en-US" dirty="0">
                  <a:solidFill>
                    <a:srgbClr val="0070C0"/>
                  </a:solidFill>
                  <a:latin typeface="Times New Roman" panose="02020603050405020304" pitchFamily="18" charset="0"/>
                  <a:ea typeface="微软雅黑"/>
                  <a:cs typeface="Times New Roman" panose="02020603050405020304" pitchFamily="18" charset="0"/>
                </a:rPr>
                <a:t>真空泵浦軸封冷卻排水回收</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21" name="矩形 20">
              <a:extLst>
                <a:ext uri="{FF2B5EF4-FFF2-40B4-BE49-F238E27FC236}">
                  <a16:creationId xmlns:a16="http://schemas.microsoft.com/office/drawing/2014/main" xmlns="" id="{5834F239-76F6-438C-1FAA-3BC3D68679D3}"/>
                </a:ext>
              </a:extLst>
            </p:cNvPr>
            <p:cNvSpPr/>
            <p:nvPr/>
          </p:nvSpPr>
          <p:spPr>
            <a:xfrm>
              <a:off x="3369823" y="5623285"/>
              <a:ext cx="5803360" cy="646331"/>
            </a:xfrm>
            <a:prstGeom prst="rect">
              <a:avLst/>
            </a:prstGeom>
          </p:spPr>
          <p:txBody>
            <a:bodyPr wrap="square">
              <a:spAutoFit/>
            </a:bodyPr>
            <a:lstStyle/>
            <a:p>
              <a:r>
                <a:rPr lang="zh-TW" altLang="en-US" dirty="0">
                  <a:solidFill>
                    <a:prstClr val="black"/>
                  </a:solidFill>
                  <a:latin typeface="Times New Roman" panose="02020603050405020304" pitchFamily="18" charset="0"/>
                  <a:ea typeface="微软雅黑"/>
                  <a:cs typeface="Times New Roman" panose="02020603050405020304" pitchFamily="18" charset="0"/>
                </a:rPr>
                <a:t>以導電度及產水水質精準</a:t>
              </a:r>
              <a:r>
                <a:rPr lang="zh-TW" altLang="en-US" dirty="0">
                  <a:solidFill>
                    <a:srgbClr val="0070C0"/>
                  </a:solidFill>
                  <a:latin typeface="Times New Roman" panose="02020603050405020304" pitchFamily="18" charset="0"/>
                  <a:ea typeface="微软雅黑"/>
                  <a:cs typeface="Times New Roman" panose="02020603050405020304" pitchFamily="18" charset="0"/>
                </a:rPr>
                <a:t>控制</a:t>
              </a: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r>
                <a:rPr lang="en-US" altLang="zh-TW" dirty="0">
                  <a:solidFill>
                    <a:prstClr val="black"/>
                  </a:solidFill>
                  <a:latin typeface="Times New Roman" panose="02020603050405020304" pitchFamily="18" charset="0"/>
                  <a:ea typeface="微软雅黑"/>
                  <a:cs typeface="Times New Roman" panose="02020603050405020304" pitchFamily="18" charset="0"/>
                </a:rPr>
                <a:t>ACF</a:t>
              </a:r>
              <a:r>
                <a:rPr lang="zh-TW" altLang="en-US" dirty="0">
                  <a:solidFill>
                    <a:prstClr val="black"/>
                  </a:solidFill>
                  <a:latin typeface="Times New Roman" panose="02020603050405020304" pitchFamily="18" charset="0"/>
                  <a:ea typeface="微软雅黑"/>
                  <a:cs typeface="Times New Roman" panose="02020603050405020304" pitchFamily="18" charset="0"/>
                </a:rPr>
                <a:t>、離子交換樹脂之正</a:t>
              </a:r>
              <a:r>
                <a:rPr lang="zh-TW" altLang="sv-SE" dirty="0">
                  <a:solidFill>
                    <a:prstClr val="black"/>
                  </a:solidFill>
                  <a:latin typeface="Times New Roman" panose="02020603050405020304" pitchFamily="18" charset="0"/>
                  <a:ea typeface="微软雅黑"/>
                  <a:cs typeface="Times New Roman" panose="02020603050405020304" pitchFamily="18" charset="0"/>
                </a:rPr>
                <a:t>洗、逆洗、</a:t>
              </a:r>
              <a:r>
                <a:rPr lang="sv-SE" altLang="zh-TW" dirty="0">
                  <a:solidFill>
                    <a:prstClr val="black"/>
                  </a:solidFill>
                  <a:latin typeface="Times New Roman" panose="02020603050405020304" pitchFamily="18" charset="0"/>
                  <a:ea typeface="微软雅黑"/>
                  <a:cs typeface="Times New Roman" panose="02020603050405020304" pitchFamily="18" charset="0"/>
                </a:rPr>
                <a:t>Regeneration</a:t>
              </a:r>
              <a:r>
                <a:rPr lang="zh-TW" altLang="sv-SE" dirty="0">
                  <a:solidFill>
                    <a:prstClr val="black"/>
                  </a:solidFill>
                  <a:latin typeface="Times New Roman" panose="02020603050405020304" pitchFamily="18" charset="0"/>
                  <a:ea typeface="微软雅黑"/>
                  <a:cs typeface="Times New Roman" panose="02020603050405020304" pitchFamily="18" charset="0"/>
                </a:rPr>
                <a:t>、</a:t>
              </a:r>
              <a:r>
                <a:rPr lang="sv-SE" altLang="zh-TW" dirty="0">
                  <a:solidFill>
                    <a:prstClr val="black"/>
                  </a:solidFill>
                  <a:latin typeface="Times New Roman" panose="02020603050405020304" pitchFamily="18" charset="0"/>
                  <a:ea typeface="微软雅黑"/>
                  <a:cs typeface="Times New Roman" panose="02020603050405020304" pitchFamily="18" charset="0"/>
                </a:rPr>
                <a:t>Rinsing</a:t>
              </a:r>
              <a:r>
                <a:rPr lang="zh-TW" altLang="en-US" dirty="0">
                  <a:solidFill>
                    <a:srgbClr val="0070C0"/>
                  </a:solidFill>
                  <a:latin typeface="Times New Roman" panose="02020603050405020304" pitchFamily="18" charset="0"/>
                  <a:ea typeface="微软雅黑"/>
                  <a:cs typeface="Times New Roman" panose="02020603050405020304" pitchFamily="18" charset="0"/>
                </a:rPr>
                <a:t>週期及時間</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p>
          </p:txBody>
        </p:sp>
      </p:grpSp>
      <p:pic>
        <p:nvPicPr>
          <p:cNvPr id="22" name="Picture 2" descr="多層式過濾系統| 連華工程企業有限公司-LIENTECH">
            <a:extLst>
              <a:ext uri="{FF2B5EF4-FFF2-40B4-BE49-F238E27FC236}">
                <a16:creationId xmlns:a16="http://schemas.microsoft.com/office/drawing/2014/main" xmlns="" id="{AB9A8E2B-A134-5D9D-47C4-5F1FE8EA0452}"/>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774808" y="1249193"/>
            <a:ext cx="2143125" cy="21431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3" name="文字方塊 22">
            <a:extLst>
              <a:ext uri="{FF2B5EF4-FFF2-40B4-BE49-F238E27FC236}">
                <a16:creationId xmlns:a16="http://schemas.microsoft.com/office/drawing/2014/main" xmlns="" id="{0CBF08E8-BD71-1FCE-09C5-21301A07AB2C}"/>
              </a:ext>
            </a:extLst>
          </p:cNvPr>
          <p:cNvSpPr txBox="1"/>
          <p:nvPr/>
        </p:nvSpPr>
        <p:spPr>
          <a:xfrm>
            <a:off x="8865897" y="3350166"/>
            <a:ext cx="2220686"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MMF</a:t>
            </a:r>
            <a:r>
              <a:rPr lang="zh-TW" altLang="en-US" dirty="0">
                <a:solidFill>
                  <a:prstClr val="black"/>
                </a:solidFill>
                <a:latin typeface="Times New Roman" panose="02020603050405020304" pitchFamily="18" charset="0"/>
                <a:ea typeface="微软雅黑"/>
                <a:cs typeface="Times New Roman" panose="02020603050405020304" pitchFamily="18" charset="0"/>
              </a:rPr>
              <a:t>設備</a:t>
            </a:r>
            <a:endParaRPr lang="zh-TW" altLang="en-US" dirty="0">
              <a:solidFill>
                <a:prstClr val="black"/>
              </a:solidFill>
              <a:latin typeface="Arial"/>
              <a:ea typeface="微软雅黑"/>
            </a:endParaRPr>
          </a:p>
        </p:txBody>
      </p:sp>
      <p:sp>
        <p:nvSpPr>
          <p:cNvPr id="24" name="文字方塊 23">
            <a:extLst>
              <a:ext uri="{FF2B5EF4-FFF2-40B4-BE49-F238E27FC236}">
                <a16:creationId xmlns:a16="http://schemas.microsoft.com/office/drawing/2014/main" xmlns="" id="{68428D7C-7BF0-1FC8-3B7C-56D6152E21BF}"/>
              </a:ext>
            </a:extLst>
          </p:cNvPr>
          <p:cNvSpPr txBox="1"/>
          <p:nvPr/>
        </p:nvSpPr>
        <p:spPr>
          <a:xfrm>
            <a:off x="9357378" y="6158103"/>
            <a:ext cx="1408247"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UF</a:t>
            </a:r>
            <a:r>
              <a:rPr lang="zh-TW" altLang="en-US" dirty="0">
                <a:solidFill>
                  <a:prstClr val="black"/>
                </a:solidFill>
                <a:latin typeface="Times New Roman" panose="02020603050405020304" pitchFamily="18" charset="0"/>
                <a:ea typeface="微软雅黑"/>
                <a:cs typeface="Times New Roman" panose="02020603050405020304" pitchFamily="18" charset="0"/>
              </a:rPr>
              <a:t>系統</a:t>
            </a:r>
            <a:endParaRPr lang="zh-TW" altLang="en-US" dirty="0">
              <a:solidFill>
                <a:prstClr val="black"/>
              </a:solidFill>
              <a:latin typeface="Arial"/>
              <a:ea typeface="微软雅黑"/>
            </a:endParaRPr>
          </a:p>
        </p:txBody>
      </p:sp>
      <p:pic>
        <p:nvPicPr>
          <p:cNvPr id="25" name="圖片 24">
            <a:extLst>
              <a:ext uri="{FF2B5EF4-FFF2-40B4-BE49-F238E27FC236}">
                <a16:creationId xmlns:a16="http://schemas.microsoft.com/office/drawing/2014/main" xmlns="" id="{AD6BE6C4-5E7E-E651-63A4-34C5BA7B0710}"/>
              </a:ext>
            </a:extLst>
          </p:cNvPr>
          <p:cNvPicPr>
            <a:picLocks noChangeAspect="1"/>
          </p:cNvPicPr>
          <p:nvPr/>
        </p:nvPicPr>
        <p:blipFill>
          <a:blip r:embed="rId10" cstate="screen">
            <a:extLst>
              <a:ext uri="{28A0092B-C50C-407E-A947-70E740481C1C}">
                <a14:useLocalDpi xmlns:a14="http://schemas.microsoft.com/office/drawing/2010/main" xmlns=""/>
              </a:ext>
            </a:extLst>
          </a:blip>
          <a:stretch>
            <a:fillRect/>
          </a:stretch>
        </p:blipFill>
        <p:spPr>
          <a:xfrm>
            <a:off x="8444524" y="3779318"/>
            <a:ext cx="2958190" cy="237286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xmlns="" val="10228596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純水系統節水案例</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16" name="圖片 15">
            <a:extLst>
              <a:ext uri="{FF2B5EF4-FFF2-40B4-BE49-F238E27FC236}">
                <a16:creationId xmlns:a16="http://schemas.microsoft.com/office/drawing/2014/main" xmlns="" id="{EE75CB44-EDCC-5D0E-BC30-EC722DE41625}"/>
              </a:ext>
            </a:extLst>
          </p:cNvPr>
          <p:cNvPicPr>
            <a:picLocks noChangeAspect="1"/>
          </p:cNvPicPr>
          <p:nvPr/>
        </p:nvPicPr>
        <p:blipFill>
          <a:blip r:embed="rId4"/>
          <a:stretch>
            <a:fillRect/>
          </a:stretch>
        </p:blipFill>
        <p:spPr>
          <a:xfrm>
            <a:off x="448574" y="1191532"/>
            <a:ext cx="10949000" cy="5301343"/>
          </a:xfrm>
          <a:prstGeom prst="rect">
            <a:avLst/>
          </a:prstGeom>
        </p:spPr>
      </p:pic>
    </p:spTree>
    <p:custDataLst>
      <p:tags r:id="rId1"/>
    </p:custDataLst>
    <p:extLst>
      <p:ext uri="{BB962C8B-B14F-4D97-AF65-F5344CB8AC3E}">
        <p14:creationId xmlns:p14="http://schemas.microsoft.com/office/powerpoint/2010/main" xmlns="" val="42876958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製程節水措施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aphicFrame>
        <p:nvGraphicFramePr>
          <p:cNvPr id="3" name="表格 2">
            <a:extLst>
              <a:ext uri="{FF2B5EF4-FFF2-40B4-BE49-F238E27FC236}">
                <a16:creationId xmlns:a16="http://schemas.microsoft.com/office/drawing/2014/main" xmlns="" id="{A2CB2A40-C4E0-1B72-BA54-696485539066}"/>
              </a:ext>
            </a:extLst>
          </p:cNvPr>
          <p:cNvGraphicFramePr>
            <a:graphicFrameLocks noGrp="1"/>
          </p:cNvGraphicFramePr>
          <p:nvPr>
            <p:extLst>
              <p:ext uri="{D42A27DB-BD31-4B8C-83A1-F6EECF244321}">
                <p14:modId xmlns:p14="http://schemas.microsoft.com/office/powerpoint/2010/main" xmlns="" val="4002914392"/>
              </p:ext>
            </p:extLst>
          </p:nvPr>
        </p:nvGraphicFramePr>
        <p:xfrm>
          <a:off x="417063" y="1075008"/>
          <a:ext cx="11258937" cy="5546360"/>
        </p:xfrm>
        <a:graphic>
          <a:graphicData uri="http://schemas.openxmlformats.org/drawingml/2006/table">
            <a:tbl>
              <a:tblPr firstRow="1" bandRow="1"/>
              <a:tblGrid>
                <a:gridCol w="2501143">
                  <a:extLst>
                    <a:ext uri="{9D8B030D-6E8A-4147-A177-3AD203B41FA5}">
                      <a16:colId xmlns:a16="http://schemas.microsoft.com/office/drawing/2014/main" xmlns="" val="3386792545"/>
                    </a:ext>
                  </a:extLst>
                </a:gridCol>
                <a:gridCol w="2256983">
                  <a:extLst>
                    <a:ext uri="{9D8B030D-6E8A-4147-A177-3AD203B41FA5}">
                      <a16:colId xmlns:a16="http://schemas.microsoft.com/office/drawing/2014/main" xmlns="" val="2725798585"/>
                    </a:ext>
                  </a:extLst>
                </a:gridCol>
                <a:gridCol w="5152311">
                  <a:extLst>
                    <a:ext uri="{9D8B030D-6E8A-4147-A177-3AD203B41FA5}">
                      <a16:colId xmlns:a16="http://schemas.microsoft.com/office/drawing/2014/main" xmlns="" val="2478672910"/>
                    </a:ext>
                  </a:extLst>
                </a:gridCol>
                <a:gridCol w="1348500">
                  <a:extLst>
                    <a:ext uri="{9D8B030D-6E8A-4147-A177-3AD203B41FA5}">
                      <a16:colId xmlns:a16="http://schemas.microsoft.com/office/drawing/2014/main" xmlns="" val="3216422016"/>
                    </a:ext>
                  </a:extLst>
                </a:gridCol>
              </a:tblGrid>
              <a:tr h="36204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TW" altLang="en-US"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技術名稱</a:t>
                      </a:r>
                      <a:endParaRPr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rgbClr val="BBE3D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BFA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TW" altLang="en-US"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目標污染物</a:t>
                      </a:r>
                      <a:endParaRPr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rgbClr val="BBE3D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BFA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TW" altLang="en-US"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技術原理摘要</a:t>
                      </a:r>
                      <a:endParaRPr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rgbClr val="BBE3D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BFA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TW" altLang="en-US"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回收水用途</a:t>
                      </a:r>
                      <a:endParaRPr sz="13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rgbClr val="BBE3D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1BFAF"/>
                    </a:solidFill>
                  </a:tcPr>
                </a:tc>
                <a:extLst>
                  <a:ext uri="{0D108BD9-81ED-4DB2-BD59-A6C34878D82A}">
                    <a16:rowId xmlns:a16="http://schemas.microsoft.com/office/drawing/2014/main" xmlns="" val="632467521"/>
                  </a:ext>
                </a:extLst>
              </a:tr>
              <a:tr h="3291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baseline="0" dirty="0">
                          <a:solidFill>
                            <a:schemeClr val="tx1"/>
                          </a:solidFill>
                          <a:latin typeface="微軟正黑體" panose="020B0604030504040204" pitchFamily="34" charset="-120"/>
                          <a:ea typeface="微軟正黑體" panose="020B0604030504040204" pitchFamily="34" charset="-120"/>
                        </a:rPr>
                        <a:t>生物網膜</a:t>
                      </a:r>
                      <a:r>
                        <a:rPr lang="en-US" altLang="zh-TW" sz="1300" b="0" baseline="0" dirty="0">
                          <a:solidFill>
                            <a:schemeClr val="tx1"/>
                          </a:solidFill>
                          <a:latin typeface="微軟正黑體" panose="020B0604030504040204" pitchFamily="34" charset="-120"/>
                          <a:ea typeface="微軟正黑體" panose="020B0604030504040204" pitchFamily="34" charset="-120"/>
                        </a:rPr>
                        <a:t>(</a:t>
                      </a:r>
                      <a:r>
                        <a:rPr lang="en-US" altLang="zh-TW" sz="1300" b="0" baseline="0" dirty="0" err="1">
                          <a:solidFill>
                            <a:schemeClr val="tx1"/>
                          </a:solidFill>
                          <a:latin typeface="微軟正黑體" panose="020B0604030504040204" pitchFamily="34" charset="-120"/>
                          <a:ea typeface="微軟正黑體" panose="020B0604030504040204" pitchFamily="34" charset="-120"/>
                        </a:rPr>
                        <a:t>BioNet</a:t>
                      </a:r>
                      <a:r>
                        <a:rPr lang="en-US" altLang="zh-TW" sz="1300" b="0" baseline="0" dirty="0">
                          <a:solidFill>
                            <a:schemeClr val="tx1"/>
                          </a:solidFill>
                          <a:latin typeface="微軟正黑體" panose="020B0604030504040204" pitchFamily="34" charset="-120"/>
                          <a:ea typeface="微軟正黑體" panose="020B0604030504040204" pitchFamily="34" charset="-120"/>
                        </a:rPr>
                        <a:t>)</a:t>
                      </a: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氨氮、有機物、硝酸鹽氮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lnSpc>
                          <a:spcPct val="100000"/>
                        </a:lnSpc>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流動擔體生物膜分解廢水中有機物與氨氮</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10056845"/>
                  </a:ext>
                </a:extLst>
              </a:tr>
              <a:tr h="3369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1" baseline="0" dirty="0">
                          <a:solidFill>
                            <a:srgbClr val="0070C0"/>
                          </a:solidFill>
                          <a:latin typeface="微軟正黑體" panose="020B0604030504040204" pitchFamily="34" charset="-120"/>
                          <a:ea typeface="微軟正黑體" panose="020B0604030504040204" pitchFamily="34" charset="-120"/>
                        </a:rPr>
                        <a:t>薄膜蒸餾</a:t>
                      </a:r>
                      <a:r>
                        <a:rPr lang="en-US" altLang="zh-TW" sz="1300" b="1" baseline="0" dirty="0">
                          <a:solidFill>
                            <a:srgbClr val="0070C0"/>
                          </a:solidFill>
                          <a:latin typeface="微軟正黑體" panose="020B0604030504040204" pitchFamily="34" charset="-120"/>
                          <a:ea typeface="微軟正黑體" panose="020B0604030504040204" pitchFamily="34" charset="-120"/>
                        </a:rPr>
                        <a:t>(MD)+</a:t>
                      </a:r>
                      <a:r>
                        <a:rPr lang="zh-TW" altLang="en-US" sz="1300" b="1" baseline="0" dirty="0">
                          <a:solidFill>
                            <a:srgbClr val="0070C0"/>
                          </a:solidFill>
                          <a:latin typeface="微軟正黑體" panose="020B0604030504040204" pitchFamily="34" charset="-120"/>
                          <a:ea typeface="微軟正黑體" panose="020B0604030504040204" pitchFamily="34" charset="-120"/>
                        </a:rPr>
                        <a:t>硫酸洗滌</a:t>
                      </a: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以</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MD</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分離</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NH₃</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，並以硫酸吸收生成硫酸銨，氣提廢水回用作次級用水</a:t>
                      </a: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06348311"/>
                  </a:ext>
                </a:extLst>
              </a:tr>
              <a:tr h="3369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baseline="0" dirty="0">
                          <a:solidFill>
                            <a:schemeClr val="tx1"/>
                          </a:solidFill>
                          <a:latin typeface="微軟正黑體" panose="020B0604030504040204" pitchFamily="34" charset="-120"/>
                          <a:ea typeface="微軟正黑體" panose="020B0604030504040204" pitchFamily="34" charset="-120"/>
                        </a:rPr>
                        <a:t>薄膜過濾 </a:t>
                      </a:r>
                      <a:r>
                        <a:rPr lang="en-US" altLang="zh-TW" sz="1300" b="0" baseline="0" dirty="0">
                          <a:solidFill>
                            <a:schemeClr val="tx1"/>
                          </a:solidFill>
                          <a:latin typeface="微軟正黑體" panose="020B0604030504040204" pitchFamily="34" charset="-120"/>
                          <a:ea typeface="微軟正黑體" panose="020B0604030504040204" pitchFamily="34" charset="-120"/>
                        </a:rPr>
                        <a:t>(MF/UF/NF+RO)</a:t>
                      </a:r>
                      <a:endParaRPr lang="zh-TW" altLang="en-US" sz="1300" b="0" baseline="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有機物、</a:t>
                      </a:r>
                      <a:r>
                        <a:rPr lang="en-US" sz="1300" b="0" kern="1200" baseline="0" dirty="0">
                          <a:solidFill>
                            <a:schemeClr val="tx1"/>
                          </a:solidFill>
                          <a:latin typeface="微軟正黑體" panose="020B0604030504040204" pitchFamily="34" charset="-120"/>
                          <a:ea typeface="微軟正黑體" panose="020B0604030504040204" pitchFamily="34" charset="-120"/>
                          <a:cs typeface="+mn-cs"/>
                        </a:rPr>
                        <a:t>SS</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、鹽類、氨氮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利用多孔濾膜截留廢水中的有機物、</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SS</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，再使用</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RO</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去除鹽類及氨氮</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製程用水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91997683"/>
                  </a:ext>
                </a:extLst>
              </a:tr>
              <a:tr h="3369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baseline="0" dirty="0">
                          <a:solidFill>
                            <a:schemeClr val="tx1"/>
                          </a:solidFill>
                          <a:latin typeface="微軟正黑體" panose="020B0604030504040204" pitchFamily="34" charset="-120"/>
                          <a:ea typeface="微軟正黑體" panose="020B0604030504040204" pitchFamily="34" charset="-120"/>
                        </a:rPr>
                        <a:t>氨氮電解</a:t>
                      </a:r>
                      <a:r>
                        <a:rPr lang="en-US" altLang="zh-TW" sz="1300" b="0" baseline="0" dirty="0">
                          <a:solidFill>
                            <a:schemeClr val="tx1"/>
                          </a:solidFill>
                          <a:latin typeface="微軟正黑體" panose="020B0604030504040204" pitchFamily="34" charset="-120"/>
                          <a:ea typeface="微軟正黑體" panose="020B0604030504040204" pitchFamily="34" charset="-120"/>
                        </a:rPr>
                        <a:t>+RO</a:t>
                      </a: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透過電解將氨氮氧化成</a:t>
                      </a:r>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N₂</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或</a:t>
                      </a:r>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N</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O</a:t>
                      </a:r>
                      <a:r>
                        <a:rPr lang="en-US" altLang="zh-TW" sz="1300" b="0" kern="1200" baseline="-25000" dirty="0">
                          <a:solidFill>
                            <a:schemeClr val="tx1"/>
                          </a:solidFill>
                          <a:latin typeface="微軟正黑體" panose="020B0604030504040204" pitchFamily="34" charset="-120"/>
                          <a:ea typeface="微軟正黑體" panose="020B0604030504040204" pitchFamily="34" charset="-120"/>
                          <a:cs typeface="+mn-cs"/>
                        </a:rPr>
                        <a:t>X</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，再使用</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RO</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去除廢水中剩餘的電解液</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製程用水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58547229"/>
                  </a:ext>
                </a:extLst>
              </a:tr>
              <a:tr h="3291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baseline="0" dirty="0">
                          <a:solidFill>
                            <a:schemeClr val="tx1"/>
                          </a:solidFill>
                          <a:latin typeface="微軟正黑體" panose="020B0604030504040204" pitchFamily="34" charset="-120"/>
                          <a:ea typeface="微軟正黑體" panose="020B0604030504040204" pitchFamily="34" charset="-120"/>
                        </a:rPr>
                        <a:t>觸媒分解</a:t>
                      </a:r>
                      <a:r>
                        <a:rPr lang="en-US" altLang="zh-TW" sz="1300" b="0" baseline="0" dirty="0">
                          <a:solidFill>
                            <a:schemeClr val="tx1"/>
                          </a:solidFill>
                          <a:latin typeface="微軟正黑體" panose="020B0604030504040204" pitchFamily="34" charset="-120"/>
                          <a:ea typeface="微軟正黑體" panose="020B0604030504040204" pitchFamily="34" charset="-120"/>
                        </a:rPr>
                        <a:t>+RO</a:t>
                      </a: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氨氮氣提後透過觸媒將</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NH₃</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還原成</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N₂</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，氣提廢水使用</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RO</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去除鹽類</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製程用水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87976400"/>
                  </a:ext>
                </a:extLst>
              </a:tr>
              <a:tr h="2742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en-US" sz="1300" b="1" kern="1200" baseline="0" dirty="0">
                          <a:solidFill>
                            <a:srgbClr val="0070C0"/>
                          </a:solidFill>
                          <a:latin typeface="微軟正黑體" panose="020B0604030504040204" pitchFamily="34" charset="-120"/>
                          <a:ea typeface="微軟正黑體" panose="020B0604030504040204" pitchFamily="34" charset="-120"/>
                          <a:cs typeface="+mn-cs"/>
                        </a:rPr>
                        <a:t>倒極式電透析</a:t>
                      </a:r>
                      <a:r>
                        <a:rPr lang="en-US" altLang="zh-TW" sz="1300" b="1" kern="1200" baseline="0" dirty="0">
                          <a:solidFill>
                            <a:srgbClr val="0070C0"/>
                          </a:solidFill>
                          <a:latin typeface="微軟正黑體" panose="020B0604030504040204" pitchFamily="34" charset="-120"/>
                          <a:ea typeface="微軟正黑體" panose="020B0604030504040204" pitchFamily="34" charset="-120"/>
                          <a:cs typeface="+mn-cs"/>
                        </a:rPr>
                        <a:t>(EDR)</a:t>
                      </a:r>
                      <a:endParaRPr lang="en-US" sz="1300" b="1" kern="1200" baseline="0" dirty="0">
                        <a:solidFill>
                          <a:srgbClr val="0070C0"/>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鹽類、溶解性帶電離子</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施加電場牽引水中離子，再利用離子交換膜置換帶電離子，以達脫鹽效果</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冷卻水塔補水</a:t>
                      </a:r>
                      <a:endParaRPr lang="en-US"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03946776"/>
                  </a:ext>
                </a:extLst>
              </a:tr>
              <a:tr h="2372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zh-TW" sz="1300" b="0" kern="1200" dirty="0">
                          <a:solidFill>
                            <a:schemeClr val="tx1"/>
                          </a:solidFill>
                          <a:effectLst/>
                          <a:latin typeface="微軟正黑體" panose="020B0604030504040204" pitchFamily="34" charset="-120"/>
                          <a:ea typeface="微軟正黑體" panose="020B0604030504040204" pitchFamily="34" charset="-120"/>
                          <a:cs typeface="+mn-cs"/>
                        </a:rPr>
                        <a:t>氣提</a:t>
                      </a:r>
                      <a:r>
                        <a:rPr lang="en-US" altLang="zh-TW" sz="1300" b="0"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300" b="0" kern="1200" dirty="0">
                          <a:solidFill>
                            <a:schemeClr val="tx1"/>
                          </a:solidFill>
                          <a:effectLst/>
                          <a:latin typeface="微軟正黑體" panose="020B0604030504040204" pitchFamily="34" charset="-120"/>
                          <a:ea typeface="微軟正黑體" panose="020B0604030504040204" pitchFamily="34" charset="-120"/>
                          <a:cs typeface="+mn-cs"/>
                        </a:rPr>
                        <a:t>硫酸洗滌</a:t>
                      </a:r>
                      <a:endPar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氨氮氣提後以</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MD</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分離</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NH₃</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，再以硫酸洗滌吸收並轉化成硫酸銨</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278656915"/>
                  </a:ext>
                </a:extLst>
              </a:tr>
              <a:tr h="2372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薄膜生物反應器</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(MBR)+RO</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有機物、</a:t>
                      </a:r>
                      <a:r>
                        <a:rPr lang="en-US" sz="1300" b="0" kern="1200" baseline="0" dirty="0">
                          <a:solidFill>
                            <a:schemeClr val="tx1"/>
                          </a:solidFill>
                          <a:latin typeface="微軟正黑體" panose="020B0604030504040204" pitchFamily="34" charset="-120"/>
                          <a:ea typeface="微軟正黑體" panose="020B0604030504040204" pitchFamily="34" charset="-120"/>
                          <a:cs typeface="+mn-cs"/>
                        </a:rPr>
                        <a:t>SS</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、鹽類</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以生活汙泥槽降解有機物，再以濾膜去除</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ss</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及鹽類</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製程用水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09906720"/>
                  </a:ext>
                </a:extLst>
              </a:tr>
              <a:tr h="2372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超重力旋轉床</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+MBR</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異丙醇</a:t>
                      </a:r>
                      <a:r>
                        <a:rPr lang="en-US" sz="1300" b="0" kern="1200" baseline="0" dirty="0">
                          <a:solidFill>
                            <a:schemeClr val="tx1"/>
                          </a:solidFill>
                          <a:latin typeface="微軟正黑體" panose="020B0604030504040204" pitchFamily="34" charset="-120"/>
                          <a:ea typeface="微軟正黑體" panose="020B0604030504040204" pitchFamily="34" charset="-120"/>
                          <a:cs typeface="+mn-cs"/>
                        </a:rPr>
                        <a:t>(IPA)</a:t>
                      </a:r>
                      <a:endPar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利用離心力分離廢水中的</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VOCs</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，再使用</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MBR</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淨化水質</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冷卻水塔補水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89896284"/>
                  </a:ext>
                </a:extLst>
              </a:tr>
              <a:tr h="3144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離子交換樹脂</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(IER)</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四甲基氫氧化銨</a:t>
                      </a:r>
                      <a:r>
                        <a:rPr lang="en-US" sz="1300" b="0" kern="1200" baseline="0" dirty="0">
                          <a:solidFill>
                            <a:schemeClr val="tx1"/>
                          </a:solidFill>
                          <a:latin typeface="微軟正黑體" panose="020B0604030504040204" pitchFamily="34" charset="-120"/>
                          <a:ea typeface="微軟正黑體" panose="020B0604030504040204" pitchFamily="34" charset="-120"/>
                          <a:cs typeface="+mn-cs"/>
                        </a:rPr>
                        <a:t>(TMAH)</a:t>
                      </a:r>
                      <a:endPar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algn="just" defTabSz="914400" rtl="0" eaLnBrk="1" fontAlgn="ctr"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利用陰陽離子交換樹脂置換水體中的帶電離子</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fontAlgn="ctr"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冷卻水塔補水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79021834"/>
                  </a:ext>
                </a:extLst>
              </a:tr>
              <a:tr h="2372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1300" b="1" kern="1200" baseline="0" dirty="0">
                          <a:solidFill>
                            <a:srgbClr val="0070C0"/>
                          </a:solidFill>
                          <a:latin typeface="微軟正黑體" panose="020B0604030504040204" pitchFamily="34" charset="-120"/>
                          <a:ea typeface="微軟正黑體" panose="020B0604030504040204" pitchFamily="34" charset="-120"/>
                          <a:cs typeface="+mn-cs"/>
                        </a:rPr>
                        <a:t>冰晶石結晶</a:t>
                      </a:r>
                      <a:endParaRPr lang="zh-TW" altLang="en-US" sz="1300" b="1" kern="1200" baseline="0" dirty="0">
                        <a:solidFill>
                          <a:srgbClr val="0070C0"/>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氫氟酸</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baseline="0" dirty="0">
                          <a:solidFill>
                            <a:schemeClr val="tx1"/>
                          </a:solidFill>
                          <a:latin typeface="微軟正黑體" panose="020B0604030504040204" pitchFamily="34" charset="-120"/>
                          <a:ea typeface="微軟正黑體" panose="020B0604030504040204" pitchFamily="34" charset="-120"/>
                        </a:rPr>
                        <a:t>在含氟廢水加入鋁藥劑和鹼液，使</a:t>
                      </a:r>
                      <a:r>
                        <a:rPr lang="en-US" altLang="zh-TW" sz="1300" b="0" dirty="0">
                          <a:solidFill>
                            <a:schemeClr val="tx1"/>
                          </a:solidFill>
                          <a:latin typeface="微軟正黑體" panose="020B0604030504040204" pitchFamily="34" charset="-120"/>
                          <a:ea typeface="微軟正黑體" panose="020B0604030504040204" pitchFamily="34" charset="-120"/>
                        </a:rPr>
                        <a:t>F⁻</a:t>
                      </a:r>
                      <a:r>
                        <a:rPr lang="zh-TW" altLang="en-US" sz="1300" b="0" dirty="0">
                          <a:solidFill>
                            <a:schemeClr val="tx1"/>
                          </a:solidFill>
                          <a:latin typeface="微軟正黑體" panose="020B0604030504040204" pitchFamily="34" charset="-120"/>
                          <a:ea typeface="微軟正黑體" panose="020B0604030504040204" pitchFamily="34" charset="-120"/>
                        </a:rPr>
                        <a:t>於</a:t>
                      </a:r>
                      <a:r>
                        <a:rPr lang="zh-TW" altLang="en-US" sz="1300" b="0" baseline="0" dirty="0">
                          <a:solidFill>
                            <a:schemeClr val="tx1"/>
                          </a:solidFill>
                          <a:latin typeface="微軟正黑體" panose="020B0604030504040204" pitchFamily="34" charset="-120"/>
                          <a:ea typeface="微軟正黑體" panose="020B0604030504040204" pitchFamily="34" charset="-120"/>
                        </a:rPr>
                        <a:t>擔體上產生冰晶石</a:t>
                      </a: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21816449"/>
                  </a:ext>
                </a:extLst>
              </a:tr>
              <a:tr h="2372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1300" b="1" kern="1200" baseline="0" dirty="0">
                          <a:solidFill>
                            <a:srgbClr val="0070C0"/>
                          </a:solidFill>
                          <a:latin typeface="微軟正黑體" panose="020B0604030504040204" pitchFamily="34" charset="-120"/>
                          <a:ea typeface="微軟正黑體" panose="020B0604030504040204" pitchFamily="34" charset="-120"/>
                          <a:cs typeface="+mn-cs"/>
                        </a:rPr>
                        <a:t>管式金屬電解回</a:t>
                      </a:r>
                      <a:r>
                        <a:rPr lang="zh-TW" altLang="en-US" sz="1300" b="1" kern="1200" baseline="0" dirty="0">
                          <a:solidFill>
                            <a:srgbClr val="0070C0"/>
                          </a:solidFill>
                          <a:latin typeface="微軟正黑體" panose="020B0604030504040204" pitchFamily="34" charset="-120"/>
                          <a:ea typeface="微軟正黑體" panose="020B0604030504040204" pitchFamily="34" charset="-120"/>
                          <a:cs typeface="+mn-cs"/>
                        </a:rPr>
                        <a:t>收</a:t>
                      </a:r>
                      <a:endParaRPr lang="en-US" altLang="zh-TW" sz="1300" b="1" kern="1200" baseline="0" dirty="0">
                        <a:solidFill>
                          <a:srgbClr val="0070C0"/>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銅、鈷</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just" defTabSz="914400" rtl="0" eaLnBrk="1" fontAlgn="ctr" latinLnBrk="0" hangingPunct="1">
                        <a:lnSpc>
                          <a:spcPct val="100000"/>
                        </a:lnSpc>
                        <a:spcBef>
                          <a:spcPts val="0"/>
                        </a:spcBef>
                        <a:spcAft>
                          <a:spcPts val="0"/>
                        </a:spcAft>
                        <a:buClrTx/>
                        <a:buSzTx/>
                        <a:buFontTx/>
                        <a:buNone/>
                        <a:tabLst/>
                        <a:defRPr/>
                      </a:pPr>
                      <a:r>
                        <a:rPr lang="zh-TW" altLang="en-US" sz="1300" b="0" baseline="0" dirty="0">
                          <a:solidFill>
                            <a:schemeClr val="tx1"/>
                          </a:solidFill>
                          <a:latin typeface="微軟正黑體" panose="020B0604030504040204" pitchFamily="34" charset="-120"/>
                          <a:ea typeface="微軟正黑體" panose="020B0604030504040204" pitchFamily="34" charset="-120"/>
                        </a:rPr>
                        <a:t>利用電場使廢水中金屬離子還原並沉積於電極，產生高純度金屬</a:t>
                      </a:r>
                      <a:endParaRPr lang="en-US" altLang="zh-TW" sz="1300" b="0" baseline="0" dirty="0">
                        <a:solidFill>
                          <a:schemeClr val="tx1"/>
                        </a:solidFill>
                        <a:latin typeface="微軟正黑體" panose="020B0604030504040204" pitchFamily="34" charset="-120"/>
                        <a:ea typeface="微軟正黑體" panose="020B0604030504040204" pitchFamily="34" charset="-120"/>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marL="6350" marR="6350" marT="635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66022354"/>
                  </a:ext>
                </a:extLst>
              </a:tr>
              <a:tr h="4936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流體化床結晶</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(FBC)</a:t>
                      </a:r>
                      <a:endPar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鈣、鎂、鐵、氟、砷、磷</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利用矽砂作為結晶核，並加入混凝劑與酸性</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鹼性藥劑，促使離子沉積於結晶種核上</a:t>
                      </a:r>
                      <a:endPar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7518057"/>
                  </a:ext>
                </a:extLst>
              </a:tr>
              <a:tr h="3369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高溫裂解</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kern="1200" baseline="0">
                          <a:solidFill>
                            <a:schemeClr val="tx1"/>
                          </a:solidFill>
                          <a:latin typeface="微軟正黑體" panose="020B0604030504040204" pitchFamily="34" charset="-120"/>
                          <a:ea typeface="微軟正黑體" panose="020B0604030504040204" pitchFamily="34" charset="-120"/>
                          <a:cs typeface="+mn-cs"/>
                        </a:rPr>
                        <a:t>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just"/>
                      <a:r>
                        <a:rPr lang="zh-TW" altLang="en-US" sz="1300" b="0" baseline="0" dirty="0">
                          <a:solidFill>
                            <a:schemeClr val="tx1"/>
                          </a:solidFill>
                          <a:latin typeface="微軟正黑體" panose="020B0604030504040204" pitchFamily="34" charset="-120"/>
                          <a:ea typeface="微軟正黑體" panose="020B0604030504040204" pitchFamily="34" charset="-120"/>
                        </a:rPr>
                        <a:t>氨氮氣提後將</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NH₃</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高溫裂解成</a:t>
                      </a:r>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N₂</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與</a:t>
                      </a:r>
                      <a:r>
                        <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rPr>
                        <a:t>H</a:t>
                      </a:r>
                      <a:r>
                        <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rPr>
                        <a:t>₂</a:t>
                      </a: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，氣提廢水可作為次級用水使用</a:t>
                      </a:r>
                      <a:endParaRPr lang="en-US" altLang="zh-TW" sz="1300" b="0" baseline="0" dirty="0">
                        <a:solidFill>
                          <a:schemeClr val="tx1"/>
                        </a:solidFill>
                        <a:latin typeface="微軟正黑體" panose="020B0604030504040204" pitchFamily="34" charset="-120"/>
                        <a:ea typeface="微軟正黑體" panose="020B0604030504040204" pitchFamily="34" charset="-120"/>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洗滌塔補水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2700" cap="flat" cmpd="sng" algn="ctr">
                      <a:solidFill>
                        <a:srgbClr val="61BFAF"/>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05828240"/>
                  </a:ext>
                </a:extLst>
              </a:tr>
              <a:tr h="3291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300" b="1" kern="1200" baseline="0" dirty="0">
                          <a:solidFill>
                            <a:srgbClr val="0070C0"/>
                          </a:solidFill>
                          <a:latin typeface="微軟正黑體" panose="020B0604030504040204" pitchFamily="34" charset="-120"/>
                          <a:ea typeface="微軟正黑體" panose="020B0604030504040204" pitchFamily="34" charset="-120"/>
                          <a:cs typeface="+mn-cs"/>
                        </a:rPr>
                        <a:t>薄膜電容去離子</a:t>
                      </a:r>
                      <a:r>
                        <a:rPr lang="en-US" altLang="zh-TW" sz="1300" b="1" kern="1200" baseline="0" dirty="0">
                          <a:solidFill>
                            <a:srgbClr val="0070C0"/>
                          </a:solidFill>
                          <a:latin typeface="微軟正黑體" panose="020B0604030504040204" pitchFamily="34" charset="-120"/>
                          <a:ea typeface="微軟正黑體" panose="020B0604030504040204" pitchFamily="34" charset="-120"/>
                          <a:cs typeface="+mn-cs"/>
                        </a:rPr>
                        <a:t>(MCDI)</a:t>
                      </a:r>
                      <a:endParaRPr lang="zh-TW" altLang="zh-TW" sz="1300" b="1" kern="1200" baseline="0" dirty="0">
                        <a:solidFill>
                          <a:srgbClr val="0070C0"/>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9050" cap="flat" cmpd="sng" algn="ctr">
                      <a:solidFill>
                        <a:srgbClr val="BBE3D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溶解性帶電離子、氨氮</a:t>
                      </a:r>
                    </a:p>
                  </a:txBody>
                  <a:tcPr marL="68580" marR="68580" marT="0" marB="0"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9050" cap="flat" cmpd="sng" algn="ctr">
                      <a:solidFill>
                        <a:srgbClr val="BBE3D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1300" b="0" dirty="0">
                          <a:solidFill>
                            <a:schemeClr val="tx1"/>
                          </a:solidFill>
                          <a:latin typeface="微軟正黑體" panose="020B0604030504040204" pitchFamily="34" charset="-120"/>
                          <a:ea typeface="微軟正黑體" panose="020B0604030504040204" pitchFamily="34" charset="-120"/>
                        </a:rPr>
                        <a:t>利用電吸附去除水中離子，並利用離子交換膜降低離子遷移的阻力</a:t>
                      </a:r>
                      <a:endParaRPr lang="zh-TW"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9050" cap="flat" cmpd="sng" algn="ctr">
                      <a:solidFill>
                        <a:srgbClr val="BBE3D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300" b="0" kern="1200" baseline="0" dirty="0">
                          <a:solidFill>
                            <a:schemeClr val="tx1"/>
                          </a:solidFill>
                          <a:latin typeface="微軟正黑體" panose="020B0604030504040204" pitchFamily="34" charset="-120"/>
                          <a:ea typeface="微軟正黑體" panose="020B0604030504040204" pitchFamily="34" charset="-120"/>
                          <a:cs typeface="+mn-cs"/>
                        </a:rPr>
                        <a:t>冷卻水塔補水</a:t>
                      </a:r>
                      <a:endParaRPr lang="en-US" altLang="zh-TW" sz="1300" b="0" kern="1200" baseline="0" dirty="0">
                        <a:solidFill>
                          <a:schemeClr val="tx1"/>
                        </a:solidFill>
                        <a:latin typeface="微軟正黑體" panose="020B0604030504040204" pitchFamily="34" charset="-120"/>
                        <a:ea typeface="微軟正黑體" panose="020B0604030504040204" pitchFamily="34" charset="-120"/>
                        <a:cs typeface="+mn-cs"/>
                      </a:endParaRPr>
                    </a:p>
                  </a:txBody>
                  <a:tcPr anchor="ctr">
                    <a:lnL w="19050" cap="flat" cmpd="sng" algn="ctr">
                      <a:solidFill>
                        <a:sysClr val="window" lastClr="FFFFFF">
                          <a:lumMod val="95000"/>
                        </a:sysClr>
                      </a:solidFill>
                      <a:prstDash val="solid"/>
                      <a:round/>
                      <a:headEnd type="none" w="med" len="med"/>
                      <a:tailEnd type="none" w="med" len="med"/>
                    </a:lnL>
                    <a:lnR w="19050" cap="flat" cmpd="sng" algn="ctr">
                      <a:solidFill>
                        <a:sysClr val="window" lastClr="FFFFFF">
                          <a:lumMod val="95000"/>
                        </a:sysClr>
                      </a:solidFill>
                      <a:prstDash val="solid"/>
                      <a:round/>
                      <a:headEnd type="none" w="med" len="med"/>
                      <a:tailEnd type="none" w="med" len="med"/>
                    </a:lnR>
                    <a:lnT w="12700" cap="flat" cmpd="sng" algn="ctr">
                      <a:solidFill>
                        <a:srgbClr val="61BFAF"/>
                      </a:solidFill>
                      <a:prstDash val="sysDash"/>
                      <a:round/>
                      <a:headEnd type="none" w="med" len="med"/>
                      <a:tailEnd type="none" w="med" len="med"/>
                    </a:lnT>
                    <a:lnB w="19050" cap="flat" cmpd="sng" algn="ctr">
                      <a:solidFill>
                        <a:srgbClr val="BBE3D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408323124"/>
                  </a:ext>
                </a:extLst>
              </a:tr>
            </a:tbl>
          </a:graphicData>
        </a:graphic>
      </p:graphicFrame>
    </p:spTree>
    <p:custDataLst>
      <p:tags r:id="rId1"/>
    </p:custDataLst>
    <p:extLst>
      <p:ext uri="{BB962C8B-B14F-4D97-AF65-F5344CB8AC3E}">
        <p14:creationId xmlns:p14="http://schemas.microsoft.com/office/powerpoint/2010/main" xmlns="" val="28045545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某半導體廠製程節水技術</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5" name="圖片 4">
            <a:extLst>
              <a:ext uri="{FF2B5EF4-FFF2-40B4-BE49-F238E27FC236}">
                <a16:creationId xmlns:a16="http://schemas.microsoft.com/office/drawing/2014/main" xmlns="" id="{A1639985-A6CA-947F-05D5-B257D2A3830B}"/>
              </a:ext>
            </a:extLst>
          </p:cNvPr>
          <p:cNvPicPr>
            <a:picLocks noChangeAspect="1"/>
          </p:cNvPicPr>
          <p:nvPr/>
        </p:nvPicPr>
        <p:blipFill>
          <a:blip r:embed="rId4"/>
          <a:stretch>
            <a:fillRect/>
          </a:stretch>
        </p:blipFill>
        <p:spPr>
          <a:xfrm>
            <a:off x="611060" y="1009650"/>
            <a:ext cx="10900003" cy="5854928"/>
          </a:xfrm>
          <a:prstGeom prst="rect">
            <a:avLst/>
          </a:prstGeom>
        </p:spPr>
      </p:pic>
    </p:spTree>
    <p:custDataLst>
      <p:tags r:id="rId1"/>
    </p:custDataLst>
    <p:extLst>
      <p:ext uri="{BB962C8B-B14F-4D97-AF65-F5344CB8AC3E}">
        <p14:creationId xmlns:p14="http://schemas.microsoft.com/office/powerpoint/2010/main" xmlns="" val="1177622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16000" y="365125"/>
            <a:ext cx="11160000" cy="644525"/>
          </a:xfrm>
        </p:spPr>
        <p:txBody>
          <a:bodyPr>
            <a:normAutofit/>
          </a:bodyPr>
          <a:lstStyle/>
          <a:p>
            <a:r>
              <a:rPr lang="zh-TW" altLang="en-US" sz="3600" b="1" dirty="0">
                <a:latin typeface="微软雅黑" panose="020B0503020204020204" pitchFamily="34" charset="-122"/>
                <a:ea typeface="微软雅黑" panose="020B0503020204020204" pitchFamily="34" charset="-122"/>
              </a:rPr>
              <a:t>簡報大綱</a:t>
            </a:r>
            <a:endParaRPr lang="zh-CN" altLang="en-US" sz="3600" b="1" dirty="0">
              <a:latin typeface="微软雅黑" panose="020B0503020204020204" pitchFamily="34" charset="-122"/>
              <a:ea typeface="微软雅黑" panose="020B0503020204020204" pitchFamily="34" charset="-122"/>
            </a:endParaRPr>
          </a:p>
        </p:txBody>
      </p:sp>
      <p:sp>
        <p:nvSpPr>
          <p:cNvPr id="2" name="灯片编号占位符 1">
            <a:extLst>
              <a:ext uri="{FF2B5EF4-FFF2-40B4-BE49-F238E27FC236}">
                <a16:creationId xmlns:a16="http://schemas.microsoft.com/office/drawing/2014/main" xmlns="" id="{DEA0BBD6-A2B3-FC2B-4D5A-B19AAA7A6A1B}"/>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6" name="组合 2">
            <a:extLst>
              <a:ext uri="{FF2B5EF4-FFF2-40B4-BE49-F238E27FC236}">
                <a16:creationId xmlns:a16="http://schemas.microsoft.com/office/drawing/2014/main" xmlns="" id="{B5800A4B-B282-250C-0936-9D1D933D22EE}"/>
              </a:ext>
            </a:extLst>
          </p:cNvPr>
          <p:cNvGrpSpPr/>
          <p:nvPr/>
        </p:nvGrpSpPr>
        <p:grpSpPr>
          <a:xfrm>
            <a:off x="2107344" y="1675885"/>
            <a:ext cx="1799319" cy="759770"/>
            <a:chOff x="6121933" y="1682716"/>
            <a:chExt cx="1799319" cy="759770"/>
          </a:xfrm>
        </p:grpSpPr>
        <p:sp>
          <p:nvSpPr>
            <p:cNvPr id="7" name="文本框 7">
              <a:extLst>
                <a:ext uri="{FF2B5EF4-FFF2-40B4-BE49-F238E27FC236}">
                  <a16:creationId xmlns:a16="http://schemas.microsoft.com/office/drawing/2014/main" xmlns="" id="{615B8FFC-4F01-FEB3-2636-BDF6880EEBC7}"/>
                </a:ext>
              </a:extLst>
            </p:cNvPr>
            <p:cNvSpPr txBox="1"/>
            <p:nvPr/>
          </p:nvSpPr>
          <p:spPr>
            <a:xfrm>
              <a:off x="6915849" y="1770918"/>
              <a:ext cx="1005403" cy="58477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chemeClr val="tx1">
                      <a:lumMod val="65000"/>
                      <a:lumOff val="35000"/>
                    </a:schemeClr>
                  </a:solidFill>
                  <a:latin typeface="Arial"/>
                  <a:ea typeface="微软雅黑"/>
                </a:rPr>
                <a:t>前言</a:t>
              </a:r>
              <a:endParaRPr lang="zh-CN" altLang="en-US" sz="3200" b="1" dirty="0">
                <a:solidFill>
                  <a:schemeClr val="tx1">
                    <a:lumMod val="65000"/>
                    <a:lumOff val="35000"/>
                  </a:schemeClr>
                </a:solidFill>
                <a:latin typeface="Arial"/>
                <a:ea typeface="微软雅黑"/>
              </a:endParaRPr>
            </a:p>
          </p:txBody>
        </p:sp>
        <p:grpSp>
          <p:nvGrpSpPr>
            <p:cNvPr id="8" name="组合 4">
              <a:extLst>
                <a:ext uri="{FF2B5EF4-FFF2-40B4-BE49-F238E27FC236}">
                  <a16:creationId xmlns:a16="http://schemas.microsoft.com/office/drawing/2014/main" xmlns="" id="{49236547-60C9-7FF2-193C-9F5EC91F8A40}"/>
                </a:ext>
              </a:extLst>
            </p:cNvPr>
            <p:cNvGrpSpPr/>
            <p:nvPr/>
          </p:nvGrpSpPr>
          <p:grpSpPr>
            <a:xfrm>
              <a:off x="6121933" y="1682716"/>
              <a:ext cx="754504" cy="759770"/>
              <a:chOff x="6121933" y="1682716"/>
              <a:chExt cx="754504" cy="759770"/>
            </a:xfrm>
          </p:grpSpPr>
          <p:sp>
            <p:nvSpPr>
              <p:cNvPr id="9" name="菱形 8">
                <a:extLst>
                  <a:ext uri="{FF2B5EF4-FFF2-40B4-BE49-F238E27FC236}">
                    <a16:creationId xmlns:a16="http://schemas.microsoft.com/office/drawing/2014/main" xmlns="" id="{D4EA76AE-179D-1448-89DB-F40C87C01D17}"/>
                  </a:ext>
                </a:extLst>
              </p:cNvPr>
              <p:cNvSpPr/>
              <p:nvPr/>
            </p:nvSpPr>
            <p:spPr>
              <a:xfrm>
                <a:off x="6121933" y="1682716"/>
                <a:ext cx="754504" cy="759770"/>
              </a:xfrm>
              <a:prstGeom prst="diamond">
                <a:avLst/>
              </a:prstGeom>
              <a:solidFill>
                <a:srgbClr val="FAB464"/>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sz="2800"/>
              </a:p>
            </p:txBody>
          </p:sp>
          <p:sp>
            <p:nvSpPr>
              <p:cNvPr id="10" name="文本框 6">
                <a:extLst>
                  <a:ext uri="{FF2B5EF4-FFF2-40B4-BE49-F238E27FC236}">
                    <a16:creationId xmlns:a16="http://schemas.microsoft.com/office/drawing/2014/main" xmlns="" id="{01484AD3-B199-8384-DCE0-A2744A140153}"/>
                  </a:ext>
                </a:extLst>
              </p:cNvPr>
              <p:cNvSpPr txBox="1"/>
              <p:nvPr/>
            </p:nvSpPr>
            <p:spPr>
              <a:xfrm>
                <a:off x="6188609" y="1826545"/>
                <a:ext cx="621151" cy="47814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bg1"/>
                    </a:solidFill>
                    <a:effectLst/>
                    <a:uLnTx/>
                    <a:uFillTx/>
                    <a:ea typeface="微软雅黑"/>
                    <a:cs typeface="+mn-cs"/>
                  </a:rPr>
                  <a:t>01</a:t>
                </a:r>
              </a:p>
            </p:txBody>
          </p:sp>
        </p:grpSp>
      </p:grpSp>
      <p:grpSp>
        <p:nvGrpSpPr>
          <p:cNvPr id="11" name="组合 9">
            <a:extLst>
              <a:ext uri="{FF2B5EF4-FFF2-40B4-BE49-F238E27FC236}">
                <a16:creationId xmlns:a16="http://schemas.microsoft.com/office/drawing/2014/main" xmlns="" id="{C083E449-B2DD-755C-64A1-86FB68711AD0}"/>
              </a:ext>
            </a:extLst>
          </p:cNvPr>
          <p:cNvGrpSpPr/>
          <p:nvPr/>
        </p:nvGrpSpPr>
        <p:grpSpPr>
          <a:xfrm>
            <a:off x="2111338" y="2711638"/>
            <a:ext cx="3867492" cy="759770"/>
            <a:chOff x="6105604" y="2670175"/>
            <a:chExt cx="3867492" cy="759770"/>
          </a:xfrm>
        </p:grpSpPr>
        <p:sp>
          <p:nvSpPr>
            <p:cNvPr id="12" name="文本框 14">
              <a:extLst>
                <a:ext uri="{FF2B5EF4-FFF2-40B4-BE49-F238E27FC236}">
                  <a16:creationId xmlns:a16="http://schemas.microsoft.com/office/drawing/2014/main" xmlns="" id="{D74141D6-CDD0-FAA3-2135-97F786008F32}"/>
                </a:ext>
              </a:extLst>
            </p:cNvPr>
            <p:cNvSpPr txBox="1"/>
            <p:nvPr/>
          </p:nvSpPr>
          <p:spPr>
            <a:xfrm>
              <a:off x="6915849" y="2736118"/>
              <a:ext cx="3057247" cy="58477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chemeClr val="tx1">
                      <a:lumMod val="65000"/>
                      <a:lumOff val="35000"/>
                    </a:schemeClr>
                  </a:solidFill>
                  <a:latin typeface="Arial"/>
                  <a:ea typeface="微软雅黑"/>
                </a:rPr>
                <a:t>耗水費推動重點</a:t>
              </a:r>
              <a:endParaRPr lang="zh-CN" altLang="en-US" sz="3200" b="1" dirty="0">
                <a:solidFill>
                  <a:schemeClr val="tx1">
                    <a:lumMod val="65000"/>
                    <a:lumOff val="35000"/>
                  </a:schemeClr>
                </a:solidFill>
                <a:latin typeface="Arial"/>
                <a:ea typeface="微软雅黑"/>
              </a:endParaRPr>
            </a:p>
          </p:txBody>
        </p:sp>
        <p:grpSp>
          <p:nvGrpSpPr>
            <p:cNvPr id="13" name="组合 11">
              <a:extLst>
                <a:ext uri="{FF2B5EF4-FFF2-40B4-BE49-F238E27FC236}">
                  <a16:creationId xmlns:a16="http://schemas.microsoft.com/office/drawing/2014/main" xmlns="" id="{495420C0-9FB0-45B1-171F-0FAC5A2E7247}"/>
                </a:ext>
              </a:extLst>
            </p:cNvPr>
            <p:cNvGrpSpPr/>
            <p:nvPr/>
          </p:nvGrpSpPr>
          <p:grpSpPr>
            <a:xfrm>
              <a:off x="6105604" y="2670175"/>
              <a:ext cx="754503" cy="759770"/>
              <a:chOff x="6105604" y="2670175"/>
              <a:chExt cx="754503" cy="759770"/>
            </a:xfrm>
          </p:grpSpPr>
          <p:sp>
            <p:nvSpPr>
              <p:cNvPr id="14" name="菱形 13">
                <a:extLst>
                  <a:ext uri="{FF2B5EF4-FFF2-40B4-BE49-F238E27FC236}">
                    <a16:creationId xmlns:a16="http://schemas.microsoft.com/office/drawing/2014/main" xmlns="" id="{1C97E764-D57E-247A-4C41-DE5DA8C164AB}"/>
                  </a:ext>
                </a:extLst>
              </p:cNvPr>
              <p:cNvSpPr/>
              <p:nvPr/>
            </p:nvSpPr>
            <p:spPr>
              <a:xfrm>
                <a:off x="6105604" y="2670175"/>
                <a:ext cx="754503" cy="759770"/>
              </a:xfrm>
              <a:prstGeom prst="diamond">
                <a:avLst/>
              </a:prstGeom>
              <a:solidFill>
                <a:srgbClr val="A2DED2"/>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sz="2800"/>
              </a:p>
            </p:txBody>
          </p:sp>
          <p:sp>
            <p:nvSpPr>
              <p:cNvPr id="15" name="文本框 13">
                <a:extLst>
                  <a:ext uri="{FF2B5EF4-FFF2-40B4-BE49-F238E27FC236}">
                    <a16:creationId xmlns:a16="http://schemas.microsoft.com/office/drawing/2014/main" xmlns="" id="{94BFF794-20F3-E126-589D-4CC200AB0D11}"/>
                  </a:ext>
                </a:extLst>
              </p:cNvPr>
              <p:cNvSpPr txBox="1"/>
              <p:nvPr/>
            </p:nvSpPr>
            <p:spPr>
              <a:xfrm>
                <a:off x="6214383" y="2791475"/>
                <a:ext cx="549728" cy="47814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bg1"/>
                    </a:solidFill>
                    <a:effectLst/>
                    <a:uLnTx/>
                    <a:uFillTx/>
                    <a:ea typeface="微软雅黑"/>
                    <a:cs typeface="+mn-cs"/>
                  </a:rPr>
                  <a:t>02</a:t>
                </a:r>
              </a:p>
            </p:txBody>
          </p:sp>
        </p:grpSp>
      </p:grpSp>
      <p:grpSp>
        <p:nvGrpSpPr>
          <p:cNvPr id="16" name="组合 16">
            <a:extLst>
              <a:ext uri="{FF2B5EF4-FFF2-40B4-BE49-F238E27FC236}">
                <a16:creationId xmlns:a16="http://schemas.microsoft.com/office/drawing/2014/main" xmlns="" id="{058A6A1F-2C94-62B5-B348-C70854C0C3D8}"/>
              </a:ext>
            </a:extLst>
          </p:cNvPr>
          <p:cNvGrpSpPr/>
          <p:nvPr/>
        </p:nvGrpSpPr>
        <p:grpSpPr>
          <a:xfrm>
            <a:off x="2107344" y="3705202"/>
            <a:ext cx="4671902" cy="757641"/>
            <a:chOff x="6121932" y="3635374"/>
            <a:chExt cx="4671902" cy="757641"/>
          </a:xfrm>
        </p:grpSpPr>
        <p:sp>
          <p:nvSpPr>
            <p:cNvPr id="17" name="文本框 21">
              <a:extLst>
                <a:ext uri="{FF2B5EF4-FFF2-40B4-BE49-F238E27FC236}">
                  <a16:creationId xmlns:a16="http://schemas.microsoft.com/office/drawing/2014/main" xmlns="" id="{D71865FC-FB92-9BED-5FC8-207816C3C6CE}"/>
                </a:ext>
              </a:extLst>
            </p:cNvPr>
            <p:cNvSpPr txBox="1"/>
            <p:nvPr/>
          </p:nvSpPr>
          <p:spPr>
            <a:xfrm>
              <a:off x="6915849" y="3701318"/>
              <a:ext cx="3877985" cy="584775"/>
            </a:xfrm>
            <a:prstGeom prst="rect">
              <a:avLst/>
            </a:prstGeom>
            <a:noFill/>
          </p:spPr>
          <p:txBody>
            <a:bodyPr wrap="none" rtlCol="0">
              <a:spAutoFit/>
              <a:scene3d>
                <a:camera prst="orthographicFront"/>
                <a:lightRig rig="threePt" dir="t"/>
              </a:scene3d>
              <a:sp3d contourW="127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chemeClr val="tx1">
                      <a:lumMod val="65000"/>
                      <a:lumOff val="35000"/>
                    </a:schemeClr>
                  </a:solidFill>
                  <a:latin typeface="Arial"/>
                  <a:ea typeface="微软雅黑"/>
                </a:rPr>
                <a:t>產業節水措施與技術</a:t>
              </a:r>
              <a:endParaRPr kumimoji="0" lang="zh-CN" altLang="en-US" sz="3200" b="1" i="0" u="none" strike="noStrike" kern="1200" cap="none" spc="0" normalizeH="0" baseline="0" noProof="0" dirty="0">
                <a:ln>
                  <a:noFill/>
                </a:ln>
                <a:solidFill>
                  <a:schemeClr val="tx1">
                    <a:lumMod val="65000"/>
                    <a:lumOff val="35000"/>
                  </a:schemeClr>
                </a:solidFill>
                <a:effectLst/>
                <a:uLnTx/>
                <a:uFillTx/>
                <a:latin typeface="Arial"/>
                <a:ea typeface="微软雅黑"/>
                <a:cs typeface="+mn-cs"/>
              </a:endParaRPr>
            </a:p>
          </p:txBody>
        </p:sp>
        <p:grpSp>
          <p:nvGrpSpPr>
            <p:cNvPr id="18" name="组合 18">
              <a:extLst>
                <a:ext uri="{FF2B5EF4-FFF2-40B4-BE49-F238E27FC236}">
                  <a16:creationId xmlns:a16="http://schemas.microsoft.com/office/drawing/2014/main" xmlns="" id="{478564C6-A67C-67E5-4C6A-8F3B5305D7E9}"/>
                </a:ext>
              </a:extLst>
            </p:cNvPr>
            <p:cNvGrpSpPr/>
            <p:nvPr/>
          </p:nvGrpSpPr>
          <p:grpSpPr>
            <a:xfrm>
              <a:off x="6121932" y="3635374"/>
              <a:ext cx="754503" cy="757641"/>
              <a:chOff x="6121932" y="3635374"/>
              <a:chExt cx="754503" cy="757641"/>
            </a:xfrm>
          </p:grpSpPr>
          <p:sp>
            <p:nvSpPr>
              <p:cNvPr id="19" name="菱形 18">
                <a:extLst>
                  <a:ext uri="{FF2B5EF4-FFF2-40B4-BE49-F238E27FC236}">
                    <a16:creationId xmlns:a16="http://schemas.microsoft.com/office/drawing/2014/main" xmlns="" id="{8D348757-DD87-9820-DCD4-97125296D844}"/>
                  </a:ext>
                </a:extLst>
              </p:cNvPr>
              <p:cNvSpPr/>
              <p:nvPr/>
            </p:nvSpPr>
            <p:spPr>
              <a:xfrm>
                <a:off x="6121932" y="3635374"/>
                <a:ext cx="754503" cy="757641"/>
              </a:xfrm>
              <a:prstGeom prst="diamond">
                <a:avLst/>
              </a:prstGeom>
              <a:solidFill>
                <a:srgbClr val="FAB464"/>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sz="2800" dirty="0"/>
              </a:p>
            </p:txBody>
          </p:sp>
          <p:sp>
            <p:nvSpPr>
              <p:cNvPr id="20" name="文本框 20">
                <a:extLst>
                  <a:ext uri="{FF2B5EF4-FFF2-40B4-BE49-F238E27FC236}">
                    <a16:creationId xmlns:a16="http://schemas.microsoft.com/office/drawing/2014/main" xmlns="" id="{A303EF94-447D-D371-F874-1D8323306BFE}"/>
                  </a:ext>
                </a:extLst>
              </p:cNvPr>
              <p:cNvSpPr txBox="1"/>
              <p:nvPr/>
            </p:nvSpPr>
            <p:spPr>
              <a:xfrm>
                <a:off x="6223267" y="3775122"/>
                <a:ext cx="564616" cy="47814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bg1"/>
                    </a:solidFill>
                    <a:effectLst/>
                    <a:uLnTx/>
                    <a:uFillTx/>
                    <a:ea typeface="微软雅黑"/>
                    <a:cs typeface="+mn-cs"/>
                  </a:rPr>
                  <a:t>03</a:t>
                </a:r>
              </a:p>
            </p:txBody>
          </p:sp>
        </p:grpSp>
      </p:grpSp>
      <p:grpSp>
        <p:nvGrpSpPr>
          <p:cNvPr id="26" name="组合 16">
            <a:extLst>
              <a:ext uri="{FF2B5EF4-FFF2-40B4-BE49-F238E27FC236}">
                <a16:creationId xmlns:a16="http://schemas.microsoft.com/office/drawing/2014/main" xmlns="" id="{4E6D8FAD-768C-005D-2815-38D4D86B2630}"/>
              </a:ext>
            </a:extLst>
          </p:cNvPr>
          <p:cNvGrpSpPr/>
          <p:nvPr/>
        </p:nvGrpSpPr>
        <p:grpSpPr>
          <a:xfrm>
            <a:off x="2107344" y="4679469"/>
            <a:ext cx="1903481" cy="759769"/>
            <a:chOff x="6017771" y="3635374"/>
            <a:chExt cx="1903481" cy="759769"/>
          </a:xfrm>
        </p:grpSpPr>
        <p:sp>
          <p:nvSpPr>
            <p:cNvPr id="27" name="文本框 21">
              <a:extLst>
                <a:ext uri="{FF2B5EF4-FFF2-40B4-BE49-F238E27FC236}">
                  <a16:creationId xmlns:a16="http://schemas.microsoft.com/office/drawing/2014/main" xmlns="" id="{73151D54-E1BC-A6D1-1E37-5F0C608C60D6}"/>
                </a:ext>
              </a:extLst>
            </p:cNvPr>
            <p:cNvSpPr txBox="1"/>
            <p:nvPr/>
          </p:nvSpPr>
          <p:spPr>
            <a:xfrm>
              <a:off x="6915849" y="3701318"/>
              <a:ext cx="1005403" cy="584775"/>
            </a:xfrm>
            <a:prstGeom prst="rect">
              <a:avLst/>
            </a:prstGeom>
            <a:noFill/>
          </p:spPr>
          <p:txBody>
            <a:bodyPr wrap="none" rtlCol="0">
              <a:spAutoFit/>
              <a:scene3d>
                <a:camera prst="orthographicFront"/>
                <a:lightRig rig="threePt" dir="t"/>
              </a:scene3d>
              <a:sp3d contourW="12700"/>
            </a:bodyPr>
            <a:lstStyle/>
            <a:p>
              <a:pPr>
                <a:defRPr/>
              </a:pPr>
              <a:r>
                <a:rPr lang="zh-TW" altLang="en-US" sz="3200" b="1" dirty="0">
                  <a:solidFill>
                    <a:schemeClr val="tx1">
                      <a:lumMod val="65000"/>
                      <a:lumOff val="35000"/>
                    </a:schemeClr>
                  </a:solidFill>
                  <a:latin typeface="Arial"/>
                  <a:ea typeface="微软雅黑"/>
                </a:rPr>
                <a:t>結語</a:t>
              </a:r>
              <a:endParaRPr lang="en-US" altLang="zh-TW" sz="3200" b="1" dirty="0">
                <a:solidFill>
                  <a:schemeClr val="tx1">
                    <a:lumMod val="65000"/>
                    <a:lumOff val="35000"/>
                  </a:schemeClr>
                </a:solidFill>
                <a:latin typeface="Arial"/>
                <a:ea typeface="微软雅黑"/>
              </a:endParaRPr>
            </a:p>
          </p:txBody>
        </p:sp>
        <p:grpSp>
          <p:nvGrpSpPr>
            <p:cNvPr id="28" name="组合 18">
              <a:extLst>
                <a:ext uri="{FF2B5EF4-FFF2-40B4-BE49-F238E27FC236}">
                  <a16:creationId xmlns:a16="http://schemas.microsoft.com/office/drawing/2014/main" xmlns="" id="{CBBFD794-310E-98EA-2275-ED609B56911C}"/>
                </a:ext>
              </a:extLst>
            </p:cNvPr>
            <p:cNvGrpSpPr/>
            <p:nvPr/>
          </p:nvGrpSpPr>
          <p:grpSpPr>
            <a:xfrm>
              <a:off x="6017771" y="3635374"/>
              <a:ext cx="754504" cy="759769"/>
              <a:chOff x="6017771" y="3635374"/>
              <a:chExt cx="754504" cy="759769"/>
            </a:xfrm>
          </p:grpSpPr>
          <p:sp>
            <p:nvSpPr>
              <p:cNvPr id="29" name="菱形 28">
                <a:extLst>
                  <a:ext uri="{FF2B5EF4-FFF2-40B4-BE49-F238E27FC236}">
                    <a16:creationId xmlns:a16="http://schemas.microsoft.com/office/drawing/2014/main" xmlns="" id="{6827A68C-2E52-9B56-4FAC-D6771F1A6EDA}"/>
                  </a:ext>
                </a:extLst>
              </p:cNvPr>
              <p:cNvSpPr/>
              <p:nvPr/>
            </p:nvSpPr>
            <p:spPr>
              <a:xfrm>
                <a:off x="6017771" y="3635374"/>
                <a:ext cx="754504" cy="759769"/>
              </a:xfrm>
              <a:prstGeom prst="diamond">
                <a:avLst/>
              </a:prstGeom>
              <a:solidFill>
                <a:srgbClr val="A2DED2"/>
              </a:solidFill>
              <a:ln>
                <a:noFill/>
              </a:ln>
              <a:effectLst>
                <a:outerShdw blurRad="774700" dist="850900" dir="2700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contourW="12700"/>
              </a:bodyPr>
              <a:lstStyle/>
              <a:p>
                <a:pPr algn="ctr"/>
                <a:endParaRPr lang="zh-CN" altLang="en-US" sz="2800"/>
              </a:p>
            </p:txBody>
          </p:sp>
          <p:sp>
            <p:nvSpPr>
              <p:cNvPr id="30" name="文本框 20">
                <a:extLst>
                  <a:ext uri="{FF2B5EF4-FFF2-40B4-BE49-F238E27FC236}">
                    <a16:creationId xmlns:a16="http://schemas.microsoft.com/office/drawing/2014/main" xmlns="" id="{83BCAC0A-791F-9775-9EF5-04F0258A8828}"/>
                  </a:ext>
                </a:extLst>
              </p:cNvPr>
              <p:cNvSpPr txBox="1"/>
              <p:nvPr/>
            </p:nvSpPr>
            <p:spPr>
              <a:xfrm>
                <a:off x="6128323" y="3751869"/>
                <a:ext cx="533400" cy="478144"/>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chemeClr val="bg1"/>
                    </a:solidFill>
                    <a:effectLst/>
                    <a:uLnTx/>
                    <a:uFillTx/>
                    <a:ea typeface="微软雅黑"/>
                    <a:cs typeface="+mn-cs"/>
                  </a:rPr>
                  <a:t>04</a:t>
                </a:r>
              </a:p>
            </p:txBody>
          </p:sp>
        </p:grpSp>
      </p:grpSp>
    </p:spTree>
    <p:custDataLst>
      <p:tags r:id="rId1"/>
    </p:custDataLst>
    <p:extLst>
      <p:ext uri="{BB962C8B-B14F-4D97-AF65-F5344CB8AC3E}">
        <p14:creationId xmlns:p14="http://schemas.microsoft.com/office/powerpoint/2010/main" xmlns="" val="3340686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某光電廠製程節水技術</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4" name="圖片 3">
            <a:extLst>
              <a:ext uri="{FF2B5EF4-FFF2-40B4-BE49-F238E27FC236}">
                <a16:creationId xmlns:a16="http://schemas.microsoft.com/office/drawing/2014/main" xmlns="" id="{4D46F5CF-43EE-0BFC-DF54-4CA73F86BB65}"/>
              </a:ext>
            </a:extLst>
          </p:cNvPr>
          <p:cNvPicPr>
            <a:picLocks noChangeAspect="1"/>
          </p:cNvPicPr>
          <p:nvPr/>
        </p:nvPicPr>
        <p:blipFill>
          <a:blip r:embed="rId4"/>
          <a:stretch>
            <a:fillRect/>
          </a:stretch>
        </p:blipFill>
        <p:spPr>
          <a:xfrm>
            <a:off x="651614" y="1046924"/>
            <a:ext cx="10946860" cy="5610419"/>
          </a:xfrm>
          <a:prstGeom prst="rect">
            <a:avLst/>
          </a:prstGeom>
        </p:spPr>
      </p:pic>
    </p:spTree>
    <p:custDataLst>
      <p:tags r:id="rId1"/>
    </p:custDataLst>
    <p:extLst>
      <p:ext uri="{BB962C8B-B14F-4D97-AF65-F5344CB8AC3E}">
        <p14:creationId xmlns:p14="http://schemas.microsoft.com/office/powerpoint/2010/main" xmlns="" val="9072663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冷卻水塔節水措施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4" name="群組 3">
            <a:extLst>
              <a:ext uri="{FF2B5EF4-FFF2-40B4-BE49-F238E27FC236}">
                <a16:creationId xmlns:a16="http://schemas.microsoft.com/office/drawing/2014/main" xmlns="" id="{1F377F09-65DF-DA7A-C227-80D81705DB55}"/>
              </a:ext>
            </a:extLst>
          </p:cNvPr>
          <p:cNvGrpSpPr/>
          <p:nvPr/>
        </p:nvGrpSpPr>
        <p:grpSpPr>
          <a:xfrm>
            <a:off x="231479" y="1140304"/>
            <a:ext cx="7394512" cy="5156484"/>
            <a:chOff x="2238940" y="1502588"/>
            <a:chExt cx="7394512" cy="5156484"/>
          </a:xfrm>
        </p:grpSpPr>
        <p:pic>
          <p:nvPicPr>
            <p:cNvPr id="5" name="圖片 4">
              <a:extLst>
                <a:ext uri="{FF2B5EF4-FFF2-40B4-BE49-F238E27FC236}">
                  <a16:creationId xmlns:a16="http://schemas.microsoft.com/office/drawing/2014/main" xmlns="" id="{03B421CD-E0A3-C667-0794-46F928A77CA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40645" y="1502588"/>
              <a:ext cx="7391812" cy="1407580"/>
            </a:xfrm>
            <a:prstGeom prst="rect">
              <a:avLst/>
            </a:prstGeom>
          </p:spPr>
        </p:pic>
        <p:pic>
          <p:nvPicPr>
            <p:cNvPr id="6" name="圖片 5">
              <a:extLst>
                <a:ext uri="{FF2B5EF4-FFF2-40B4-BE49-F238E27FC236}">
                  <a16:creationId xmlns:a16="http://schemas.microsoft.com/office/drawing/2014/main" xmlns="" id="{1959190B-2CA2-9AB5-671C-7D644D3C80B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40645" y="2421841"/>
              <a:ext cx="7391812" cy="1407580"/>
            </a:xfrm>
            <a:prstGeom prst="rect">
              <a:avLst/>
            </a:prstGeom>
          </p:spPr>
        </p:pic>
        <p:pic>
          <p:nvPicPr>
            <p:cNvPr id="7" name="圖片 6">
              <a:extLst>
                <a:ext uri="{FF2B5EF4-FFF2-40B4-BE49-F238E27FC236}">
                  <a16:creationId xmlns:a16="http://schemas.microsoft.com/office/drawing/2014/main" xmlns="" id="{79790964-266E-EE24-6EDF-BC43944A689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38940" y="3365058"/>
              <a:ext cx="7394512" cy="1407580"/>
            </a:xfrm>
            <a:prstGeom prst="rect">
              <a:avLst/>
            </a:prstGeom>
          </p:spPr>
        </p:pic>
        <p:pic>
          <p:nvPicPr>
            <p:cNvPr id="8" name="圖片 7">
              <a:extLst>
                <a:ext uri="{FF2B5EF4-FFF2-40B4-BE49-F238E27FC236}">
                  <a16:creationId xmlns:a16="http://schemas.microsoft.com/office/drawing/2014/main" xmlns="" id="{823BE3A4-36D8-0ECD-5E4E-B0E88DADC86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40645" y="4308275"/>
              <a:ext cx="7391812" cy="1407580"/>
            </a:xfrm>
            <a:prstGeom prst="rect">
              <a:avLst/>
            </a:prstGeom>
          </p:spPr>
        </p:pic>
        <p:pic>
          <p:nvPicPr>
            <p:cNvPr id="9" name="圖片 8">
              <a:extLst>
                <a:ext uri="{FF2B5EF4-FFF2-40B4-BE49-F238E27FC236}">
                  <a16:creationId xmlns:a16="http://schemas.microsoft.com/office/drawing/2014/main" xmlns="" id="{4BC8D6CD-494E-B6DF-B286-305CE4408FE1}"/>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40645" y="5251492"/>
              <a:ext cx="7391812" cy="1407580"/>
            </a:xfrm>
            <a:prstGeom prst="rect">
              <a:avLst/>
            </a:prstGeom>
          </p:spPr>
        </p:pic>
        <p:sp>
          <p:nvSpPr>
            <p:cNvPr id="10" name="矩形 9">
              <a:extLst>
                <a:ext uri="{FF2B5EF4-FFF2-40B4-BE49-F238E27FC236}">
                  <a16:creationId xmlns:a16="http://schemas.microsoft.com/office/drawing/2014/main" xmlns="" id="{48C7DF63-0B7A-B4B5-7E60-747A8C996795}"/>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11" name="矩形 10">
              <a:extLst>
                <a:ext uri="{FF2B5EF4-FFF2-40B4-BE49-F238E27FC236}">
                  <a16:creationId xmlns:a16="http://schemas.microsoft.com/office/drawing/2014/main" xmlns="" id="{0A66B03F-7A4F-B74A-57C0-15F7D53842D7}"/>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2" name="矩形 11">
              <a:extLst>
                <a:ext uri="{FF2B5EF4-FFF2-40B4-BE49-F238E27FC236}">
                  <a16:creationId xmlns:a16="http://schemas.microsoft.com/office/drawing/2014/main" xmlns="" id="{3395A48F-8FAD-8563-234A-84D22AA013D7}"/>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3" name="矩形 12">
              <a:extLst>
                <a:ext uri="{FF2B5EF4-FFF2-40B4-BE49-F238E27FC236}">
                  <a16:creationId xmlns:a16="http://schemas.microsoft.com/office/drawing/2014/main" xmlns="" id="{B9098A29-0714-7924-63A4-630ABE40B617}"/>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4" name="矩形 13">
              <a:extLst>
                <a:ext uri="{FF2B5EF4-FFF2-40B4-BE49-F238E27FC236}">
                  <a16:creationId xmlns:a16="http://schemas.microsoft.com/office/drawing/2014/main" xmlns="" id="{53AAECB4-B4EF-5942-43AE-4B98881D1970}"/>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16" name="矩形 15">
              <a:extLst>
                <a:ext uri="{FF2B5EF4-FFF2-40B4-BE49-F238E27FC236}">
                  <a16:creationId xmlns:a16="http://schemas.microsoft.com/office/drawing/2014/main" xmlns="" id="{7346E86A-7258-6663-01DF-1697417D93D3}"/>
                </a:ext>
              </a:extLst>
            </p:cNvPr>
            <p:cNvSpPr/>
            <p:nvPr/>
          </p:nvSpPr>
          <p:spPr>
            <a:xfrm>
              <a:off x="3386152" y="1845253"/>
              <a:ext cx="5803360" cy="646331"/>
            </a:xfrm>
            <a:prstGeom prst="rect">
              <a:avLst/>
            </a:prstGeom>
          </p:spPr>
          <p:txBody>
            <a:bodyPr wrap="square">
              <a:spAutoFit/>
            </a:bodyPr>
            <a:lstStyle/>
            <a:p>
              <a:r>
                <a:rPr lang="zh-TW" altLang="en-US" dirty="0">
                  <a:solidFill>
                    <a:prstClr val="black"/>
                  </a:solidFill>
                  <a:latin typeface="DFMingStd-W5"/>
                  <a:ea typeface="微软雅黑"/>
                </a:rPr>
                <a:t>內循環水</a:t>
              </a:r>
              <a:r>
                <a:rPr lang="zh-TW" altLang="en-US" dirty="0">
                  <a:solidFill>
                    <a:srgbClr val="0070C0"/>
                  </a:solidFill>
                  <a:latin typeface="DFMingStd-W5"/>
                  <a:ea typeface="微软雅黑"/>
                </a:rPr>
                <a:t>濃縮倍數控制</a:t>
              </a:r>
              <a:r>
                <a:rPr lang="zh-TW" altLang="en-US" dirty="0">
                  <a:solidFill>
                    <a:prstClr val="black"/>
                  </a:solidFill>
                  <a:latin typeface="DFMingStd-W5"/>
                  <a:ea typeface="微软雅黑"/>
                </a:rPr>
                <a:t>，如補水水源為自來水濃縮倍數控制</a:t>
              </a:r>
              <a:r>
                <a:rPr lang="en-US" altLang="zh-TW" dirty="0">
                  <a:solidFill>
                    <a:srgbClr val="0070C0"/>
                  </a:solidFill>
                  <a:latin typeface="TimesNewRomanPSMT"/>
                  <a:ea typeface="微软雅黑"/>
                </a:rPr>
                <a:t>6</a:t>
              </a:r>
              <a:r>
                <a:rPr lang="zh-TW" altLang="en-US" dirty="0">
                  <a:solidFill>
                    <a:srgbClr val="0070C0"/>
                  </a:solidFill>
                  <a:latin typeface="DFMingStd-W5"/>
                  <a:ea typeface="微软雅黑"/>
                </a:rPr>
                <a:t>倍</a:t>
              </a:r>
              <a:r>
                <a:rPr lang="zh-TW" altLang="en-US" dirty="0">
                  <a:solidFill>
                    <a:prstClr val="black"/>
                  </a:solidFill>
                  <a:latin typeface="DFMingStd-W5"/>
                  <a:ea typeface="微软雅黑"/>
                </a:rPr>
                <a:t>，</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排放水</a:t>
              </a:r>
              <a:r>
                <a:rPr lang="zh-TW" altLang="en-US" sz="1600" dirty="0">
                  <a:solidFill>
                    <a:srgbClr val="0070C0"/>
                  </a:solidFill>
                  <a:latin typeface="Times New Roman" panose="02020603050405020304" pitchFamily="18" charset="0"/>
                  <a:ea typeface="微软雅黑"/>
                  <a:cs typeface="Times New Roman" panose="02020603050405020304" pitchFamily="18" charset="0"/>
                </a:rPr>
                <a:t>導電度</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控制為</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1,600</a:t>
              </a:r>
              <a:r>
                <a:rPr lang="zh-TW" altLang="en-US" sz="1600" dirty="0">
                  <a:solidFill>
                    <a:srgbClr val="0070C0"/>
                  </a:solidFill>
                  <a:latin typeface="Times New Roman" panose="02020603050405020304" pitchFamily="18" charset="0"/>
                  <a:ea typeface="微软雅黑"/>
                  <a:cs typeface="Times New Roman" panose="02020603050405020304" pitchFamily="18" charset="0"/>
                </a:rPr>
                <a:t>∼</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2,000 </a:t>
              </a:r>
              <a:r>
                <a:rPr lang="en-US" altLang="zh-TW" sz="1600" dirty="0" err="1">
                  <a:solidFill>
                    <a:srgbClr val="0070C0"/>
                  </a:solidFill>
                  <a:latin typeface="Times New Roman" panose="02020603050405020304" pitchFamily="18" charset="0"/>
                  <a:ea typeface="微软雅黑"/>
                  <a:cs typeface="Times New Roman" panose="02020603050405020304" pitchFamily="18" charset="0"/>
                </a:rPr>
                <a:t>μS</a:t>
              </a:r>
              <a:r>
                <a:rPr lang="en-US" altLang="zh-TW" sz="1600" dirty="0">
                  <a:solidFill>
                    <a:srgbClr val="0070C0"/>
                  </a:solidFill>
                  <a:latin typeface="Times New Roman" panose="02020603050405020304" pitchFamily="18" charset="0"/>
                  <a:ea typeface="微软雅黑"/>
                  <a:cs typeface="Times New Roman" panose="02020603050405020304" pitchFamily="18" charset="0"/>
                </a:rPr>
                <a:t>/cm</a:t>
              </a:r>
              <a:r>
                <a:rPr lang="zh-TW" altLang="en-US" sz="1600" dirty="0">
                  <a:solidFill>
                    <a:prstClr val="black"/>
                  </a:solidFill>
                  <a:latin typeface="Times New Roman" panose="02020603050405020304" pitchFamily="18" charset="0"/>
                  <a:ea typeface="微软雅黑"/>
                  <a:cs typeface="Times New Roman" panose="02020603050405020304" pitchFamily="18" charset="0"/>
                </a:rPr>
                <a:t>。</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7" name="矩形 16">
              <a:extLst>
                <a:ext uri="{FF2B5EF4-FFF2-40B4-BE49-F238E27FC236}">
                  <a16:creationId xmlns:a16="http://schemas.microsoft.com/office/drawing/2014/main" xmlns="" id="{1F403AF6-B100-08A5-8B2C-A1817D52EA97}"/>
                </a:ext>
              </a:extLst>
            </p:cNvPr>
            <p:cNvSpPr/>
            <p:nvPr/>
          </p:nvSpPr>
          <p:spPr>
            <a:xfrm>
              <a:off x="3453214" y="2774897"/>
              <a:ext cx="5803360" cy="646331"/>
            </a:xfrm>
            <a:prstGeom prst="rect">
              <a:avLst/>
            </a:prstGeom>
          </p:spPr>
          <p:txBody>
            <a:bodyPr wrap="square">
              <a:spAutoFit/>
            </a:bodyPr>
            <a:lstStyle/>
            <a:p>
              <a:r>
                <a:rPr lang="zh-TW" altLang="zh-TW" dirty="0">
                  <a:solidFill>
                    <a:prstClr val="black"/>
                  </a:solidFill>
                  <a:latin typeface="DFMingStd-W5"/>
                  <a:ea typeface="微软雅黑"/>
                </a:rPr>
                <a:t>加裝</a:t>
              </a:r>
              <a:r>
                <a:rPr lang="zh-TW" altLang="zh-TW" dirty="0">
                  <a:solidFill>
                    <a:srgbClr val="0070C0"/>
                  </a:solidFill>
                  <a:latin typeface="DFMingStd-W5"/>
                  <a:ea typeface="微软雅黑"/>
                </a:rPr>
                <a:t>防飛濺設備</a:t>
              </a:r>
              <a:r>
                <a:rPr lang="zh-TW" altLang="zh-TW" dirty="0">
                  <a:solidFill>
                    <a:prstClr val="black"/>
                  </a:solidFill>
                  <a:latin typeface="DFMingStd-W5"/>
                  <a:ea typeface="微软雅黑"/>
                </a:rPr>
                <a:t>及</a:t>
              </a:r>
              <a:r>
                <a:rPr lang="zh-TW" altLang="en-US" dirty="0">
                  <a:solidFill>
                    <a:srgbClr val="0070C0"/>
                  </a:solidFill>
                  <a:latin typeface="DFMingStd-W5"/>
                  <a:ea typeface="微软雅黑"/>
                </a:rPr>
                <a:t>風扇設置</a:t>
              </a:r>
              <a:r>
                <a:rPr lang="zh-TW" altLang="zh-TW" dirty="0">
                  <a:solidFill>
                    <a:srgbClr val="0070C0"/>
                  </a:solidFill>
                  <a:latin typeface="DFMingStd-W5"/>
                  <a:ea typeface="微软雅黑"/>
                </a:rPr>
                <a:t>變頻裝置</a:t>
              </a:r>
              <a:r>
                <a:rPr lang="zh-TW" altLang="en-US" dirty="0">
                  <a:solidFill>
                    <a:prstClr val="black"/>
                  </a:solidFill>
                  <a:latin typeface="DFMingStd-W5"/>
                  <a:ea typeface="微软雅黑"/>
                </a:rPr>
                <a:t>，以減少冷卻水塔蒸散損失。</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18" name="矩形 17">
              <a:extLst>
                <a:ext uri="{FF2B5EF4-FFF2-40B4-BE49-F238E27FC236}">
                  <a16:creationId xmlns:a16="http://schemas.microsoft.com/office/drawing/2014/main" xmlns="" id="{B95D844E-9ED6-A19D-98EA-D4C9E2DAEC73}"/>
                </a:ext>
              </a:extLst>
            </p:cNvPr>
            <p:cNvSpPr/>
            <p:nvPr/>
          </p:nvSpPr>
          <p:spPr>
            <a:xfrm>
              <a:off x="3386152" y="3709522"/>
              <a:ext cx="5803360" cy="646331"/>
            </a:xfrm>
            <a:prstGeom prst="rect">
              <a:avLst/>
            </a:prstGeom>
          </p:spPr>
          <p:txBody>
            <a:bodyPr wrap="square">
              <a:spAutoFit/>
            </a:bodyPr>
            <a:lstStyle/>
            <a:p>
              <a:r>
                <a:rPr lang="zh-TW" altLang="en-US" dirty="0">
                  <a:solidFill>
                    <a:prstClr val="black"/>
                  </a:solidFill>
                  <a:latin typeface="DFMingStd-W5"/>
                  <a:ea typeface="微软雅黑"/>
                </a:rPr>
                <a:t>設置</a:t>
              </a:r>
              <a:r>
                <a:rPr lang="zh-TW" altLang="zh-TW" dirty="0">
                  <a:solidFill>
                    <a:srgbClr val="0070C0"/>
                  </a:solidFill>
                  <a:latin typeface="DFMingStd-W5"/>
                  <a:ea typeface="微软雅黑"/>
                </a:rPr>
                <a:t>冷卻水蒸發回收系統</a:t>
              </a:r>
              <a:r>
                <a:rPr lang="en-US" altLang="zh-TW" dirty="0">
                  <a:solidFill>
                    <a:prstClr val="black"/>
                  </a:solidFill>
                  <a:latin typeface="DFMingStd-W5"/>
                  <a:ea typeface="微软雅黑"/>
                </a:rPr>
                <a:t>(</a:t>
              </a:r>
              <a:r>
                <a:rPr lang="zh-TW" altLang="zh-TW" dirty="0">
                  <a:solidFill>
                    <a:prstClr val="black"/>
                  </a:solidFill>
                  <a:latin typeface="DFMingStd-W5"/>
                  <a:ea typeface="微软雅黑"/>
                </a:rPr>
                <a:t>估算可回收</a:t>
              </a:r>
              <a:r>
                <a:rPr lang="en-US" altLang="zh-TW" dirty="0">
                  <a:solidFill>
                    <a:prstClr val="black"/>
                  </a:solidFill>
                  <a:latin typeface="DFMingStd-W5"/>
                  <a:ea typeface="微软雅黑"/>
                </a:rPr>
                <a:t>15</a:t>
              </a:r>
              <a:r>
                <a:rPr lang="zh-TW" altLang="zh-TW" dirty="0">
                  <a:solidFill>
                    <a:prstClr val="black"/>
                  </a:solidFill>
                  <a:latin typeface="DFMingStd-W5"/>
                  <a:ea typeface="微软雅黑"/>
                </a:rPr>
                <a:t>～</a:t>
              </a:r>
              <a:r>
                <a:rPr lang="en-US" altLang="zh-TW" dirty="0">
                  <a:solidFill>
                    <a:prstClr val="black"/>
                  </a:solidFill>
                  <a:latin typeface="DFMingStd-W5"/>
                  <a:ea typeface="微软雅黑"/>
                </a:rPr>
                <a:t>22%</a:t>
              </a:r>
              <a:r>
                <a:rPr lang="zh-TW" altLang="zh-TW" dirty="0">
                  <a:solidFill>
                    <a:prstClr val="black"/>
                  </a:solidFill>
                  <a:latin typeface="DFMingStd-W5"/>
                  <a:ea typeface="微软雅黑"/>
                </a:rPr>
                <a:t>的冷卻水蒸發量</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a:t>
              </a:r>
            </a:p>
          </p:txBody>
        </p:sp>
        <p:sp>
          <p:nvSpPr>
            <p:cNvPr id="19" name="矩形 18">
              <a:extLst>
                <a:ext uri="{FF2B5EF4-FFF2-40B4-BE49-F238E27FC236}">
                  <a16:creationId xmlns:a16="http://schemas.microsoft.com/office/drawing/2014/main" xmlns="" id="{F2E6EAE1-418E-19DF-827B-B142F5699280}"/>
                </a:ext>
              </a:extLst>
            </p:cNvPr>
            <p:cNvSpPr/>
            <p:nvPr/>
          </p:nvSpPr>
          <p:spPr>
            <a:xfrm>
              <a:off x="3386152" y="4694236"/>
              <a:ext cx="5803360" cy="646331"/>
            </a:xfrm>
            <a:prstGeom prst="rect">
              <a:avLst/>
            </a:prstGeom>
          </p:spPr>
          <p:txBody>
            <a:bodyPr wrap="square">
              <a:spAutoFit/>
            </a:bodyPr>
            <a:lstStyle/>
            <a:p>
              <a:r>
                <a:rPr lang="zh-TW" altLang="en-US" dirty="0">
                  <a:solidFill>
                    <a:prstClr val="black"/>
                  </a:solidFill>
                  <a:latin typeface="DFMingStd-W5"/>
                  <a:ea typeface="微软雅黑"/>
                </a:rPr>
                <a:t>設置</a:t>
              </a:r>
              <a:r>
                <a:rPr lang="zh-TW" altLang="en-US" dirty="0">
                  <a:solidFill>
                    <a:srgbClr val="0070C0"/>
                  </a:solidFill>
                  <a:latin typeface="DFMingStd-W5"/>
                  <a:ea typeface="微软雅黑"/>
                </a:rPr>
                <a:t>旁流過濾設備</a:t>
              </a:r>
              <a:r>
                <a:rPr lang="en-US" altLang="zh-TW" dirty="0">
                  <a:solidFill>
                    <a:prstClr val="black"/>
                  </a:solidFill>
                  <a:latin typeface="DFMingStd-W5"/>
                  <a:ea typeface="微软雅黑"/>
                </a:rPr>
                <a:t>(</a:t>
              </a:r>
              <a:r>
                <a:rPr lang="zh-TW" altLang="en-US" dirty="0">
                  <a:solidFill>
                    <a:prstClr val="black"/>
                  </a:solidFill>
                  <a:latin typeface="DFMingStd-W5"/>
                  <a:ea typeface="微软雅黑"/>
                </a:rPr>
                <a:t>如砂濾、纖維過濾、</a:t>
              </a:r>
              <a:r>
                <a:rPr lang="zh-TW" altLang="zh-TW" dirty="0">
                  <a:solidFill>
                    <a:prstClr val="black"/>
                  </a:solidFill>
                  <a:latin typeface="DFMingStd-W5"/>
                  <a:ea typeface="微软雅黑"/>
                </a:rPr>
                <a:t>陶瓷球處理系統</a:t>
              </a:r>
              <a:r>
                <a:rPr lang="zh-TW" altLang="en-US" dirty="0">
                  <a:solidFill>
                    <a:prstClr val="black"/>
                  </a:solidFill>
                  <a:latin typeface="DFMingStd-W5"/>
                  <a:ea typeface="微软雅黑"/>
                </a:rPr>
                <a:t>、</a:t>
              </a:r>
              <a:endParaRPr lang="zh-TW" altLang="zh-TW" dirty="0">
                <a:solidFill>
                  <a:prstClr val="black"/>
                </a:solidFill>
                <a:latin typeface="DFMingStd-W5"/>
                <a:ea typeface="微软雅黑"/>
              </a:endParaRPr>
            </a:p>
            <a:p>
              <a:r>
                <a:rPr lang="zh-TW" altLang="zh-TW" dirty="0">
                  <a:solidFill>
                    <a:prstClr val="black"/>
                  </a:solidFill>
                  <a:latin typeface="DFMingStd-W5"/>
                  <a:ea typeface="微软雅黑"/>
                </a:rPr>
                <a:t>倒極式電透析系統</a:t>
              </a:r>
              <a:r>
                <a:rPr lang="en-US" altLang="zh-TW" dirty="0">
                  <a:solidFill>
                    <a:prstClr val="black"/>
                  </a:solidFill>
                  <a:latin typeface="DFMingStd-W5"/>
                  <a:ea typeface="微软雅黑"/>
                </a:rPr>
                <a:t>(EDR))</a:t>
              </a:r>
              <a:r>
                <a:rPr lang="zh-TW" altLang="en-US" dirty="0">
                  <a:solidFill>
                    <a:prstClr val="black"/>
                  </a:solidFill>
                  <a:latin typeface="DFMingStd-W5"/>
                  <a:ea typeface="微软雅黑"/>
                </a:rPr>
                <a:t>。</a:t>
              </a:r>
            </a:p>
          </p:txBody>
        </p:sp>
        <p:sp>
          <p:nvSpPr>
            <p:cNvPr id="20" name="矩形 19">
              <a:extLst>
                <a:ext uri="{FF2B5EF4-FFF2-40B4-BE49-F238E27FC236}">
                  <a16:creationId xmlns:a16="http://schemas.microsoft.com/office/drawing/2014/main" xmlns="" id="{933B532D-07AD-74A9-2F87-26BE0104881B}"/>
                </a:ext>
              </a:extLst>
            </p:cNvPr>
            <p:cNvSpPr/>
            <p:nvPr/>
          </p:nvSpPr>
          <p:spPr>
            <a:xfrm>
              <a:off x="3386152" y="5588456"/>
              <a:ext cx="5803360" cy="646331"/>
            </a:xfrm>
            <a:prstGeom prst="rect">
              <a:avLst/>
            </a:prstGeom>
          </p:spPr>
          <p:txBody>
            <a:bodyPr wrap="square">
              <a:spAutoFit/>
            </a:bodyPr>
            <a:lstStyle/>
            <a:p>
              <a:r>
                <a:rPr lang="zh-TW" altLang="en-US" dirty="0">
                  <a:solidFill>
                    <a:srgbClr val="0070C0"/>
                  </a:solidFill>
                  <a:latin typeface="DFMingStd-W5"/>
                  <a:ea typeface="微软雅黑"/>
                </a:rPr>
                <a:t>排放</a:t>
              </a:r>
              <a:r>
                <a:rPr lang="zh-TW" altLang="en-US" dirty="0">
                  <a:solidFill>
                    <a:srgbClr val="0070C0"/>
                  </a:solidFill>
                  <a:latin typeface="Times New Roman" panose="02020603050405020304" pitchFamily="18" charset="0"/>
                  <a:ea typeface="微软雅黑"/>
                  <a:cs typeface="Times New Roman" panose="02020603050405020304" pitchFamily="18" charset="0"/>
                </a:rPr>
                <a:t>水</a:t>
              </a:r>
              <a:r>
                <a:rPr lang="en-US" altLang="zh-TW" dirty="0">
                  <a:solidFill>
                    <a:prstClr val="black"/>
                  </a:solidFill>
                  <a:latin typeface="Times New Roman" panose="02020603050405020304" pitchFamily="18" charset="0"/>
                  <a:ea typeface="微软雅黑"/>
                  <a:cs typeface="Times New Roman" panose="02020603050405020304" pitchFamily="18" charset="0"/>
                </a:rPr>
                <a:t>(Blow Down)</a:t>
              </a:r>
              <a:r>
                <a:rPr lang="zh-TW" altLang="en-US" dirty="0">
                  <a:solidFill>
                    <a:prstClr val="black"/>
                  </a:solidFill>
                  <a:latin typeface="Times New Roman" panose="02020603050405020304" pitchFamily="18" charset="0"/>
                  <a:ea typeface="微软雅黑"/>
                  <a:cs typeface="Times New Roman" panose="02020603050405020304" pitchFamily="18" charset="0"/>
                </a:rPr>
                <a:t>直接回收至</a:t>
              </a:r>
              <a:r>
                <a:rPr lang="zh-TW" altLang="en-US" dirty="0">
                  <a:solidFill>
                    <a:srgbClr val="0070C0"/>
                  </a:solidFill>
                  <a:latin typeface="Times New Roman" panose="02020603050405020304" pitchFamily="18" charset="0"/>
                  <a:ea typeface="微软雅黑"/>
                  <a:cs typeface="Times New Roman" panose="02020603050405020304" pitchFamily="18" charset="0"/>
                </a:rPr>
                <a:t>濕式洗滌塔當補充水</a:t>
              </a:r>
              <a:r>
                <a:rPr lang="zh-TW" altLang="en-US" dirty="0">
                  <a:solidFill>
                    <a:prstClr val="black"/>
                  </a:solidFill>
                  <a:latin typeface="Times New Roman" panose="02020603050405020304" pitchFamily="18" charset="0"/>
                  <a:ea typeface="微软雅黑"/>
                  <a:cs typeface="Times New Roman" panose="02020603050405020304" pitchFamily="18" charset="0"/>
                </a:rPr>
                <a:t>，或經</a:t>
              </a:r>
              <a:r>
                <a:rPr lang="en-US" altLang="zh-TW" dirty="0">
                  <a:solidFill>
                    <a:srgbClr val="0070C0"/>
                  </a:solidFill>
                  <a:latin typeface="Times New Roman" panose="02020603050405020304" pitchFamily="18" charset="0"/>
                  <a:ea typeface="微软雅黑"/>
                  <a:cs typeface="Times New Roman" panose="02020603050405020304" pitchFamily="18" charset="0"/>
                </a:rPr>
                <a:t>RO</a:t>
              </a:r>
              <a:r>
                <a:rPr lang="zh-TW" altLang="en-US" dirty="0">
                  <a:solidFill>
                    <a:srgbClr val="0070C0"/>
                  </a:solidFill>
                  <a:latin typeface="Times New Roman" panose="02020603050405020304" pitchFamily="18" charset="0"/>
                  <a:ea typeface="微软雅黑"/>
                  <a:cs typeface="Times New Roman" panose="02020603050405020304" pitchFamily="18" charset="0"/>
                </a:rPr>
                <a:t>處理</a:t>
              </a:r>
              <a:r>
                <a:rPr lang="zh-TW" altLang="en-US" dirty="0">
                  <a:solidFill>
                    <a:prstClr val="black"/>
                  </a:solidFill>
                  <a:latin typeface="Times New Roman" panose="02020603050405020304" pitchFamily="18" charset="0"/>
                  <a:ea typeface="微软雅黑"/>
                  <a:cs typeface="Times New Roman" panose="02020603050405020304" pitchFamily="18" charset="0"/>
                </a:rPr>
                <a:t>後再循環使用於冷卻水塔</a:t>
              </a:r>
              <a:r>
                <a:rPr lang="zh-TW" altLang="en-US" dirty="0">
                  <a:solidFill>
                    <a:srgbClr val="0070C0"/>
                  </a:solidFill>
                  <a:latin typeface="Times New Roman" panose="02020603050405020304" pitchFamily="18" charset="0"/>
                  <a:ea typeface="微软雅黑"/>
                  <a:cs typeface="Times New Roman" panose="02020603050405020304" pitchFamily="18" charset="0"/>
                </a:rPr>
                <a:t>補充水</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p>
          </p:txBody>
        </p:sp>
      </p:grpSp>
      <p:pic>
        <p:nvPicPr>
          <p:cNvPr id="21" name="圖片 20">
            <a:extLst>
              <a:ext uri="{FF2B5EF4-FFF2-40B4-BE49-F238E27FC236}">
                <a16:creationId xmlns:a16="http://schemas.microsoft.com/office/drawing/2014/main" xmlns="" id="{CBFD8FB9-12E0-47EF-B419-02EF3E1C7BB1}"/>
              </a:ext>
            </a:extLst>
          </p:cNvPr>
          <p:cNvPicPr>
            <a:picLocks noChangeAspect="1"/>
          </p:cNvPicPr>
          <p:nvPr/>
        </p:nvPicPr>
        <p:blipFill>
          <a:blip r:embed="rId9"/>
          <a:stretch>
            <a:fillRect/>
          </a:stretch>
        </p:blipFill>
        <p:spPr>
          <a:xfrm>
            <a:off x="7945855" y="4074930"/>
            <a:ext cx="3612041" cy="2074283"/>
          </a:xfrm>
          <a:prstGeom prst="rect">
            <a:avLst/>
          </a:prstGeom>
        </p:spPr>
      </p:pic>
      <p:sp>
        <p:nvSpPr>
          <p:cNvPr id="22" name="文字方塊 21">
            <a:extLst>
              <a:ext uri="{FF2B5EF4-FFF2-40B4-BE49-F238E27FC236}">
                <a16:creationId xmlns:a16="http://schemas.microsoft.com/office/drawing/2014/main" xmlns="" id="{9EC0D693-AC0C-8885-007D-AB11B0C7DD77}"/>
              </a:ext>
            </a:extLst>
          </p:cNvPr>
          <p:cNvSpPr txBox="1"/>
          <p:nvPr/>
        </p:nvSpPr>
        <p:spPr>
          <a:xfrm>
            <a:off x="8395607" y="3660089"/>
            <a:ext cx="2917371" cy="369332"/>
          </a:xfrm>
          <a:prstGeom prst="rect">
            <a:avLst/>
          </a:prstGeom>
          <a:noFill/>
        </p:spPr>
        <p:txBody>
          <a:bodyPr wrap="square">
            <a:spAutoFit/>
          </a:bodyPr>
          <a:lstStyle/>
          <a:p>
            <a:pPr algn="ctr"/>
            <a:r>
              <a:rPr lang="zh-TW" altLang="zh-TW" dirty="0">
                <a:solidFill>
                  <a:prstClr val="black"/>
                </a:solidFill>
                <a:latin typeface="DFMingStd-W5"/>
                <a:ea typeface="微软雅黑"/>
              </a:rPr>
              <a:t>冷卻水塔蒸發回收系統</a:t>
            </a:r>
            <a:endParaRPr lang="zh-TW" altLang="en-US" dirty="0">
              <a:solidFill>
                <a:prstClr val="black"/>
              </a:solidFill>
              <a:latin typeface="DFMingStd-W5"/>
              <a:ea typeface="微软雅黑"/>
            </a:endParaRPr>
          </a:p>
        </p:txBody>
      </p:sp>
      <p:sp>
        <p:nvSpPr>
          <p:cNvPr id="23" name="文字方塊 22">
            <a:extLst>
              <a:ext uri="{FF2B5EF4-FFF2-40B4-BE49-F238E27FC236}">
                <a16:creationId xmlns:a16="http://schemas.microsoft.com/office/drawing/2014/main" xmlns="" id="{9D4C33E7-E3CF-16D1-D2C8-4EF7C1AFC3D1}"/>
              </a:ext>
            </a:extLst>
          </p:cNvPr>
          <p:cNvSpPr txBox="1"/>
          <p:nvPr/>
        </p:nvSpPr>
        <p:spPr>
          <a:xfrm>
            <a:off x="8451337" y="6176689"/>
            <a:ext cx="2917371" cy="369332"/>
          </a:xfrm>
          <a:prstGeom prst="rect">
            <a:avLst/>
          </a:prstGeom>
          <a:noFill/>
        </p:spPr>
        <p:txBody>
          <a:bodyPr wrap="square">
            <a:spAutoFit/>
          </a:bodyPr>
          <a:lstStyle/>
          <a:p>
            <a:pPr algn="ctr"/>
            <a:r>
              <a:rPr lang="en-US" altLang="zh-TW" dirty="0">
                <a:solidFill>
                  <a:prstClr val="black"/>
                </a:solidFill>
                <a:latin typeface="Times New Roman" panose="02020603050405020304" pitchFamily="18" charset="0"/>
                <a:ea typeface="微软雅黑"/>
                <a:cs typeface="Times New Roman" panose="02020603050405020304" pitchFamily="18" charset="0"/>
              </a:rPr>
              <a:t>EDR</a:t>
            </a:r>
            <a:r>
              <a:rPr lang="zh-TW" altLang="en-US" dirty="0">
                <a:solidFill>
                  <a:prstClr val="black"/>
                </a:solidFill>
                <a:latin typeface="Times New Roman" panose="02020603050405020304" pitchFamily="18" charset="0"/>
                <a:ea typeface="微软雅黑"/>
                <a:cs typeface="Times New Roman" panose="02020603050405020304" pitchFamily="18" charset="0"/>
              </a:rPr>
              <a:t>旁流處理</a:t>
            </a:r>
            <a:r>
              <a:rPr lang="zh-TW" altLang="zh-TW" dirty="0">
                <a:solidFill>
                  <a:prstClr val="black"/>
                </a:solidFill>
                <a:latin typeface="Times New Roman" panose="02020603050405020304" pitchFamily="18" charset="0"/>
                <a:ea typeface="微软雅黑"/>
                <a:cs typeface="Times New Roman" panose="02020603050405020304" pitchFamily="18" charset="0"/>
              </a:rPr>
              <a:t>系統</a:t>
            </a:r>
            <a:endParaRPr lang="zh-TW" altLang="en-US"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24" name="圖片 23">
            <a:extLst>
              <a:ext uri="{FF2B5EF4-FFF2-40B4-BE49-F238E27FC236}">
                <a16:creationId xmlns:a16="http://schemas.microsoft.com/office/drawing/2014/main" xmlns="" id="{54B80955-6DB0-96E8-E63C-D758B1C942E9}"/>
              </a:ext>
            </a:extLst>
          </p:cNvPr>
          <p:cNvPicPr>
            <a:picLocks noChangeAspect="1"/>
          </p:cNvPicPr>
          <p:nvPr/>
        </p:nvPicPr>
        <p:blipFill>
          <a:blip r:embed="rId10"/>
          <a:stretch>
            <a:fillRect/>
          </a:stretch>
        </p:blipFill>
        <p:spPr>
          <a:xfrm>
            <a:off x="8767499" y="956518"/>
            <a:ext cx="2202995" cy="2762028"/>
          </a:xfrm>
          <a:prstGeom prst="rect">
            <a:avLst/>
          </a:prstGeom>
        </p:spPr>
      </p:pic>
    </p:spTree>
    <p:custDataLst>
      <p:tags r:id="rId1"/>
    </p:custDataLst>
    <p:extLst>
      <p:ext uri="{BB962C8B-B14F-4D97-AF65-F5344CB8AC3E}">
        <p14:creationId xmlns:p14="http://schemas.microsoft.com/office/powerpoint/2010/main" xmlns="" val="4154722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冷卻水塔節水案例</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25" name="圖片 24">
            <a:extLst>
              <a:ext uri="{FF2B5EF4-FFF2-40B4-BE49-F238E27FC236}">
                <a16:creationId xmlns:a16="http://schemas.microsoft.com/office/drawing/2014/main" xmlns="" id="{7931E9C2-96C6-EB15-B477-FFCADCE851B9}"/>
              </a:ext>
            </a:extLst>
          </p:cNvPr>
          <p:cNvPicPr>
            <a:picLocks noChangeAspect="1"/>
          </p:cNvPicPr>
          <p:nvPr/>
        </p:nvPicPr>
        <p:blipFill>
          <a:blip r:embed="rId4"/>
          <a:stretch>
            <a:fillRect/>
          </a:stretch>
        </p:blipFill>
        <p:spPr>
          <a:xfrm>
            <a:off x="438403" y="1328515"/>
            <a:ext cx="5877163" cy="4033736"/>
          </a:xfrm>
          <a:prstGeom prst="rect">
            <a:avLst/>
          </a:prstGeom>
          <a:ln>
            <a:noFill/>
          </a:ln>
          <a:effectLst>
            <a:softEdge rad="112500"/>
          </a:effectLst>
        </p:spPr>
      </p:pic>
      <p:sp>
        <p:nvSpPr>
          <p:cNvPr id="26" name="文字方塊 25">
            <a:extLst>
              <a:ext uri="{FF2B5EF4-FFF2-40B4-BE49-F238E27FC236}">
                <a16:creationId xmlns:a16="http://schemas.microsoft.com/office/drawing/2014/main" xmlns="" id="{3B36A9D4-11C2-77E9-3B97-200BC66CA1A2}"/>
              </a:ext>
            </a:extLst>
          </p:cNvPr>
          <p:cNvSpPr txBox="1"/>
          <p:nvPr/>
        </p:nvSpPr>
        <p:spPr>
          <a:xfrm>
            <a:off x="1054958" y="5429857"/>
            <a:ext cx="4785778" cy="369332"/>
          </a:xfrm>
          <a:prstGeom prst="rect">
            <a:avLst/>
          </a:prstGeom>
          <a:noFill/>
        </p:spPr>
        <p:txBody>
          <a:bodyPr wrap="square">
            <a:spAutoFit/>
          </a:bodyPr>
          <a:lstStyle/>
          <a:p>
            <a:pPr algn="ctr"/>
            <a:r>
              <a:rPr lang="zh-TW" altLang="en-US" dirty="0">
                <a:solidFill>
                  <a:prstClr val="black"/>
                </a:solidFill>
                <a:latin typeface="DFMingStd-W5"/>
                <a:ea typeface="微软雅黑"/>
              </a:rPr>
              <a:t>某石化廠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水塔排放水以</a:t>
            </a:r>
            <a:r>
              <a:rPr lang="en-US" altLang="zh-TW" dirty="0">
                <a:solidFill>
                  <a:prstClr val="black"/>
                </a:solidFill>
                <a:latin typeface="DFMingStd-W5"/>
                <a:ea typeface="微软雅黑"/>
              </a:rPr>
              <a:t>MMF+RO</a:t>
            </a:r>
            <a:r>
              <a:rPr lang="zh-TW" altLang="zh-TW" dirty="0">
                <a:solidFill>
                  <a:prstClr val="black"/>
                </a:solidFill>
                <a:latin typeface="DFMingStd-W5"/>
                <a:ea typeface="微软雅黑"/>
              </a:rPr>
              <a:t>系統</a:t>
            </a:r>
            <a:r>
              <a:rPr lang="zh-TW" altLang="en-US" dirty="0">
                <a:solidFill>
                  <a:prstClr val="black"/>
                </a:solidFill>
                <a:latin typeface="DFMingStd-W5"/>
                <a:ea typeface="微软雅黑"/>
              </a:rPr>
              <a:t>回收</a:t>
            </a:r>
          </a:p>
        </p:txBody>
      </p:sp>
      <p:pic>
        <p:nvPicPr>
          <p:cNvPr id="27" name="圖片 26">
            <a:extLst>
              <a:ext uri="{FF2B5EF4-FFF2-40B4-BE49-F238E27FC236}">
                <a16:creationId xmlns:a16="http://schemas.microsoft.com/office/drawing/2014/main" xmlns="" id="{7251A2D7-AE17-D008-0454-17C6F35AAE66}"/>
              </a:ext>
            </a:extLst>
          </p:cNvPr>
          <p:cNvPicPr>
            <a:picLocks noChangeAspect="1"/>
          </p:cNvPicPr>
          <p:nvPr/>
        </p:nvPicPr>
        <p:blipFill>
          <a:blip r:embed="rId5"/>
          <a:stretch>
            <a:fillRect/>
          </a:stretch>
        </p:blipFill>
        <p:spPr>
          <a:xfrm>
            <a:off x="6706211" y="481697"/>
            <a:ext cx="4332759" cy="2783909"/>
          </a:xfrm>
          <a:prstGeom prst="rect">
            <a:avLst/>
          </a:prstGeom>
          <a:ln>
            <a:noFill/>
          </a:ln>
          <a:effectLst>
            <a:softEdge rad="112500"/>
          </a:effectLst>
        </p:spPr>
      </p:pic>
      <p:sp>
        <p:nvSpPr>
          <p:cNvPr id="28" name="文字方塊 27">
            <a:extLst>
              <a:ext uri="{FF2B5EF4-FFF2-40B4-BE49-F238E27FC236}">
                <a16:creationId xmlns:a16="http://schemas.microsoft.com/office/drawing/2014/main" xmlns="" id="{E262D4E3-100B-FBA3-9518-FAAF6A4AFCB7}"/>
              </a:ext>
            </a:extLst>
          </p:cNvPr>
          <p:cNvSpPr txBox="1"/>
          <p:nvPr/>
        </p:nvSpPr>
        <p:spPr>
          <a:xfrm>
            <a:off x="6580097" y="3400185"/>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某汽電共生廠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水塔設置旁濾</a:t>
            </a:r>
            <a:r>
              <a:rPr lang="zh-TW" altLang="zh-TW" dirty="0">
                <a:solidFill>
                  <a:prstClr val="black"/>
                </a:solidFill>
                <a:latin typeface="DFMingStd-W5"/>
                <a:ea typeface="微软雅黑"/>
              </a:rPr>
              <a:t>系統</a:t>
            </a:r>
            <a:endParaRPr lang="zh-TW" altLang="en-US" dirty="0">
              <a:solidFill>
                <a:prstClr val="black"/>
              </a:solidFill>
              <a:latin typeface="DFMingStd-W5"/>
              <a:ea typeface="微软雅黑"/>
            </a:endParaRPr>
          </a:p>
        </p:txBody>
      </p:sp>
      <p:grpSp>
        <p:nvGrpSpPr>
          <p:cNvPr id="29" name="群組 28">
            <a:extLst>
              <a:ext uri="{FF2B5EF4-FFF2-40B4-BE49-F238E27FC236}">
                <a16:creationId xmlns:a16="http://schemas.microsoft.com/office/drawing/2014/main" xmlns="" id="{B9094FD0-CF09-826C-1B0C-80774F56F7E8}"/>
              </a:ext>
            </a:extLst>
          </p:cNvPr>
          <p:cNvGrpSpPr/>
          <p:nvPr/>
        </p:nvGrpSpPr>
        <p:grpSpPr>
          <a:xfrm>
            <a:off x="6985348" y="3844865"/>
            <a:ext cx="3660684" cy="2496186"/>
            <a:chOff x="5142305" y="3897746"/>
            <a:chExt cx="3449434" cy="2678546"/>
          </a:xfrm>
        </p:grpSpPr>
        <p:grpSp>
          <p:nvGrpSpPr>
            <p:cNvPr id="30" name="群組 29">
              <a:extLst>
                <a:ext uri="{FF2B5EF4-FFF2-40B4-BE49-F238E27FC236}">
                  <a16:creationId xmlns:a16="http://schemas.microsoft.com/office/drawing/2014/main" xmlns="" id="{57A664B1-FD13-08D3-9E34-9709EC28B42A}"/>
                </a:ext>
              </a:extLst>
            </p:cNvPr>
            <p:cNvGrpSpPr/>
            <p:nvPr/>
          </p:nvGrpSpPr>
          <p:grpSpPr>
            <a:xfrm>
              <a:off x="5142305" y="3897746"/>
              <a:ext cx="3420530" cy="2678546"/>
              <a:chOff x="5142305" y="3897746"/>
              <a:chExt cx="3420530" cy="2678546"/>
            </a:xfrm>
          </p:grpSpPr>
          <p:pic>
            <p:nvPicPr>
              <p:cNvPr id="33" name="Picture 1">
                <a:extLst>
                  <a:ext uri="{FF2B5EF4-FFF2-40B4-BE49-F238E27FC236}">
                    <a16:creationId xmlns:a16="http://schemas.microsoft.com/office/drawing/2014/main" xmlns="" id="{0CF22FBF-06AA-FBC5-1D08-B651AE4F5DC7}"/>
                  </a:ext>
                </a:extLst>
              </p:cNvPr>
              <p:cNvPicPr>
                <a:picLocks noChangeAspect="1" noChangeArrowheads="1"/>
              </p:cNvPicPr>
              <p:nvPr/>
            </p:nvPicPr>
            <p:blipFill>
              <a:blip r:embed="rId6" cstate="print"/>
              <a:srcRect l="52531" b="43353"/>
              <a:stretch>
                <a:fillRect/>
              </a:stretch>
            </p:blipFill>
            <p:spPr bwMode="auto">
              <a:xfrm>
                <a:off x="7088863" y="3904309"/>
                <a:ext cx="1473972" cy="1138471"/>
              </a:xfrm>
              <a:prstGeom prst="rect">
                <a:avLst/>
              </a:prstGeom>
              <a:ln>
                <a:noFill/>
              </a:ln>
              <a:effectLst>
                <a:softEdge rad="112500"/>
              </a:effectLst>
            </p:spPr>
          </p:pic>
          <p:pic>
            <p:nvPicPr>
              <p:cNvPr id="34" name="Picture 2">
                <a:extLst>
                  <a:ext uri="{FF2B5EF4-FFF2-40B4-BE49-F238E27FC236}">
                    <a16:creationId xmlns:a16="http://schemas.microsoft.com/office/drawing/2014/main" xmlns="" id="{A54E71C1-8B1A-2A40-F476-735C47EF3C1F}"/>
                  </a:ext>
                </a:extLst>
              </p:cNvPr>
              <p:cNvPicPr>
                <a:picLocks noChangeAspect="1" noChangeArrowheads="1"/>
              </p:cNvPicPr>
              <p:nvPr/>
            </p:nvPicPr>
            <p:blipFill>
              <a:blip r:embed="rId7" cstate="print"/>
              <a:srcRect/>
              <a:stretch>
                <a:fillRect/>
              </a:stretch>
            </p:blipFill>
            <p:spPr bwMode="auto">
              <a:xfrm>
                <a:off x="5142305" y="3897746"/>
                <a:ext cx="1993652" cy="2678546"/>
              </a:xfrm>
              <a:prstGeom prst="rect">
                <a:avLst/>
              </a:prstGeom>
              <a:ln>
                <a:noFill/>
              </a:ln>
              <a:effectLst>
                <a:softEdge rad="112500"/>
              </a:effectLst>
            </p:spPr>
          </p:pic>
          <p:cxnSp>
            <p:nvCxnSpPr>
              <p:cNvPr id="35" name="直線接點 34">
                <a:extLst>
                  <a:ext uri="{FF2B5EF4-FFF2-40B4-BE49-F238E27FC236}">
                    <a16:creationId xmlns:a16="http://schemas.microsoft.com/office/drawing/2014/main" xmlns="" id="{EE0799AF-3B77-BA95-8507-1FE872448333}"/>
                  </a:ext>
                </a:extLst>
              </p:cNvPr>
              <p:cNvCxnSpPr/>
              <p:nvPr/>
            </p:nvCxnSpPr>
            <p:spPr>
              <a:xfrm flipV="1">
                <a:off x="6355533" y="4553893"/>
                <a:ext cx="851025" cy="307819"/>
              </a:xfrm>
              <a:prstGeom prst="line">
                <a:avLst/>
              </a:prstGeom>
              <a:noFill/>
              <a:ln w="28575" cap="flat" cmpd="sng" algn="ctr">
                <a:solidFill>
                  <a:srgbClr val="FF0000"/>
                </a:solidFill>
                <a:prstDash val="dash"/>
                <a:miter lim="800000"/>
              </a:ln>
              <a:effectLst/>
            </p:spPr>
          </p:cxnSp>
        </p:grpSp>
        <p:pic>
          <p:nvPicPr>
            <p:cNvPr id="31" name="Picture 3">
              <a:extLst>
                <a:ext uri="{FF2B5EF4-FFF2-40B4-BE49-F238E27FC236}">
                  <a16:creationId xmlns:a16="http://schemas.microsoft.com/office/drawing/2014/main" xmlns="" id="{0743B95B-B8CA-F113-5BDD-F90FE2FC756C}"/>
                </a:ext>
              </a:extLst>
            </p:cNvPr>
            <p:cNvPicPr>
              <a:picLocks noChangeAspect="1" noChangeArrowheads="1"/>
            </p:cNvPicPr>
            <p:nvPr/>
          </p:nvPicPr>
          <p:blipFill>
            <a:blip r:embed="rId8" cstate="print"/>
            <a:srcRect/>
            <a:stretch>
              <a:fillRect/>
            </a:stretch>
          </p:blipFill>
          <p:spPr bwMode="auto">
            <a:xfrm>
              <a:off x="7143186" y="5018357"/>
              <a:ext cx="1412340" cy="1160346"/>
            </a:xfrm>
            <a:prstGeom prst="rect">
              <a:avLst/>
            </a:prstGeom>
            <a:ln>
              <a:noFill/>
            </a:ln>
            <a:effectLst>
              <a:softEdge rad="112500"/>
            </a:effectLst>
          </p:spPr>
        </p:pic>
        <p:pic>
          <p:nvPicPr>
            <p:cNvPr id="32" name="Picture 1">
              <a:extLst>
                <a:ext uri="{FF2B5EF4-FFF2-40B4-BE49-F238E27FC236}">
                  <a16:creationId xmlns:a16="http://schemas.microsoft.com/office/drawing/2014/main" xmlns="" id="{EF781EBB-7EB0-8B02-67DC-BCD1AFF69546}"/>
                </a:ext>
              </a:extLst>
            </p:cNvPr>
            <p:cNvPicPr>
              <a:picLocks noChangeAspect="1" noChangeArrowheads="1"/>
            </p:cNvPicPr>
            <p:nvPr/>
          </p:nvPicPr>
          <p:blipFill>
            <a:blip r:embed="rId6" cstate="print"/>
            <a:srcRect l="49324" t="70274" b="17113"/>
            <a:stretch>
              <a:fillRect/>
            </a:stretch>
          </p:blipFill>
          <p:spPr bwMode="auto">
            <a:xfrm>
              <a:off x="7141675" y="4744016"/>
              <a:ext cx="1450064" cy="253497"/>
            </a:xfrm>
            <a:prstGeom prst="rect">
              <a:avLst/>
            </a:prstGeom>
            <a:ln>
              <a:noFill/>
            </a:ln>
            <a:effectLst>
              <a:softEdge rad="112500"/>
            </a:effectLst>
          </p:spPr>
        </p:pic>
      </p:grpSp>
      <p:sp>
        <p:nvSpPr>
          <p:cNvPr id="36" name="文字方塊 35">
            <a:extLst>
              <a:ext uri="{FF2B5EF4-FFF2-40B4-BE49-F238E27FC236}">
                <a16:creationId xmlns:a16="http://schemas.microsoft.com/office/drawing/2014/main" xmlns="" id="{78F776D5-09FD-8AB2-00C9-41671397D75D}"/>
              </a:ext>
            </a:extLst>
          </p:cNvPr>
          <p:cNvSpPr txBox="1"/>
          <p:nvPr/>
        </p:nvSpPr>
        <p:spPr>
          <a:xfrm>
            <a:off x="6801808" y="6341051"/>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某工廠</a:t>
            </a:r>
            <a:r>
              <a:rPr lang="zh-TW" altLang="zh-TW" dirty="0">
                <a:solidFill>
                  <a:prstClr val="black"/>
                </a:solidFill>
                <a:latin typeface="DFMingStd-W5"/>
                <a:ea typeface="微软雅黑"/>
              </a:rPr>
              <a:t>冷卻</a:t>
            </a:r>
            <a:r>
              <a:rPr lang="zh-TW" altLang="en-US" dirty="0">
                <a:solidFill>
                  <a:prstClr val="black"/>
                </a:solidFill>
                <a:latin typeface="DFMingStd-W5"/>
                <a:ea typeface="微软雅黑"/>
              </a:rPr>
              <a:t>水塔設置陶瓷球旁濾</a:t>
            </a:r>
            <a:r>
              <a:rPr lang="zh-TW" altLang="zh-TW" dirty="0">
                <a:solidFill>
                  <a:prstClr val="black"/>
                </a:solidFill>
                <a:latin typeface="DFMingStd-W5"/>
                <a:ea typeface="微软雅黑"/>
              </a:rPr>
              <a:t>系統</a:t>
            </a:r>
            <a:endParaRPr lang="zh-TW" altLang="en-US" dirty="0">
              <a:solidFill>
                <a:prstClr val="black"/>
              </a:solidFill>
              <a:latin typeface="DFMingStd-W5"/>
              <a:ea typeface="微软雅黑"/>
            </a:endParaRPr>
          </a:p>
        </p:txBody>
      </p:sp>
    </p:spTree>
    <p:custDataLst>
      <p:tags r:id="rId1"/>
    </p:custDataLst>
    <p:extLst>
      <p:ext uri="{BB962C8B-B14F-4D97-AF65-F5344CB8AC3E}">
        <p14:creationId xmlns:p14="http://schemas.microsoft.com/office/powerpoint/2010/main" xmlns="" val="42823610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其他節水措施</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3" name="群組 2">
            <a:extLst>
              <a:ext uri="{FF2B5EF4-FFF2-40B4-BE49-F238E27FC236}">
                <a16:creationId xmlns:a16="http://schemas.microsoft.com/office/drawing/2014/main" xmlns="" id="{308E89DC-DCFD-F0F6-EF3F-1B013E64F728}"/>
              </a:ext>
            </a:extLst>
          </p:cNvPr>
          <p:cNvGrpSpPr/>
          <p:nvPr/>
        </p:nvGrpSpPr>
        <p:grpSpPr>
          <a:xfrm>
            <a:off x="202730" y="1226020"/>
            <a:ext cx="7394512" cy="5156484"/>
            <a:chOff x="2238940" y="1502588"/>
            <a:chExt cx="7394512" cy="5156484"/>
          </a:xfrm>
        </p:grpSpPr>
        <p:pic>
          <p:nvPicPr>
            <p:cNvPr id="25" name="圖片 24">
              <a:extLst>
                <a:ext uri="{FF2B5EF4-FFF2-40B4-BE49-F238E27FC236}">
                  <a16:creationId xmlns:a16="http://schemas.microsoft.com/office/drawing/2014/main" xmlns="" id="{8B531EB7-4441-735F-6AAC-9A9F7359D6A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40645" y="1502588"/>
              <a:ext cx="7391812" cy="1407580"/>
            </a:xfrm>
            <a:prstGeom prst="rect">
              <a:avLst/>
            </a:prstGeom>
          </p:spPr>
        </p:pic>
        <p:pic>
          <p:nvPicPr>
            <p:cNvPr id="26" name="圖片 25">
              <a:extLst>
                <a:ext uri="{FF2B5EF4-FFF2-40B4-BE49-F238E27FC236}">
                  <a16:creationId xmlns:a16="http://schemas.microsoft.com/office/drawing/2014/main" xmlns="" id="{A2EDF826-30D2-FD86-E156-DF11169B6E2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40645" y="2421841"/>
              <a:ext cx="7391812" cy="1407580"/>
            </a:xfrm>
            <a:prstGeom prst="rect">
              <a:avLst/>
            </a:prstGeom>
          </p:spPr>
        </p:pic>
        <p:pic>
          <p:nvPicPr>
            <p:cNvPr id="27" name="圖片 26">
              <a:extLst>
                <a:ext uri="{FF2B5EF4-FFF2-40B4-BE49-F238E27FC236}">
                  <a16:creationId xmlns:a16="http://schemas.microsoft.com/office/drawing/2014/main" xmlns="" id="{AAE5970B-0A8C-2F42-31F8-95234698ACD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38940" y="3365058"/>
              <a:ext cx="7394512" cy="1407580"/>
            </a:xfrm>
            <a:prstGeom prst="rect">
              <a:avLst/>
            </a:prstGeom>
          </p:spPr>
        </p:pic>
        <p:pic>
          <p:nvPicPr>
            <p:cNvPr id="28" name="圖片 27">
              <a:extLst>
                <a:ext uri="{FF2B5EF4-FFF2-40B4-BE49-F238E27FC236}">
                  <a16:creationId xmlns:a16="http://schemas.microsoft.com/office/drawing/2014/main" xmlns="" id="{766CF008-669D-2A40-0EBE-FE1F55F770C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40645" y="4308275"/>
              <a:ext cx="7391812" cy="1407580"/>
            </a:xfrm>
            <a:prstGeom prst="rect">
              <a:avLst/>
            </a:prstGeom>
          </p:spPr>
        </p:pic>
        <p:pic>
          <p:nvPicPr>
            <p:cNvPr id="29" name="圖片 28">
              <a:extLst>
                <a:ext uri="{FF2B5EF4-FFF2-40B4-BE49-F238E27FC236}">
                  <a16:creationId xmlns:a16="http://schemas.microsoft.com/office/drawing/2014/main" xmlns="" id="{A6713611-9DF6-B0AA-2959-773A655DF0D0}"/>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40645" y="5251492"/>
              <a:ext cx="7391812" cy="1407580"/>
            </a:xfrm>
            <a:prstGeom prst="rect">
              <a:avLst/>
            </a:prstGeom>
          </p:spPr>
        </p:pic>
        <p:sp>
          <p:nvSpPr>
            <p:cNvPr id="30" name="矩形 29">
              <a:extLst>
                <a:ext uri="{FF2B5EF4-FFF2-40B4-BE49-F238E27FC236}">
                  <a16:creationId xmlns:a16="http://schemas.microsoft.com/office/drawing/2014/main" xmlns="" id="{A4FDB9CC-F945-73C4-4936-5259EC0C8CB1}"/>
                </a:ext>
              </a:extLst>
            </p:cNvPr>
            <p:cNvSpPr/>
            <p:nvPr/>
          </p:nvSpPr>
          <p:spPr>
            <a:xfrm>
              <a:off x="2816546" y="1721679"/>
              <a:ext cx="386644" cy="523220"/>
            </a:xfrm>
            <a:prstGeom prst="rect">
              <a:avLst/>
            </a:prstGeom>
          </p:spPr>
          <p:txBody>
            <a:bodyPr wrap="none">
              <a:spAutoFit/>
            </a:bodyPr>
            <a:lstStyle/>
            <a:p>
              <a:r>
                <a:rPr lang="zh-TW" altLang="en-US" sz="2800" dirty="0">
                  <a:solidFill>
                    <a:prstClr val="black"/>
                  </a:solidFill>
                  <a:latin typeface="Adobe 繁黑體 Std B" panose="020B0700000000000000" pitchFamily="34" charset="-120"/>
                  <a:ea typeface="Adobe 繁黑體 Std B" panose="020B0700000000000000" pitchFamily="34" charset="-120"/>
                </a:rPr>
                <a:t>1</a:t>
              </a:r>
            </a:p>
          </p:txBody>
        </p:sp>
        <p:sp>
          <p:nvSpPr>
            <p:cNvPr id="31" name="矩形 30">
              <a:extLst>
                <a:ext uri="{FF2B5EF4-FFF2-40B4-BE49-F238E27FC236}">
                  <a16:creationId xmlns:a16="http://schemas.microsoft.com/office/drawing/2014/main" xmlns="" id="{3536BD74-C6D4-D6AC-2390-CFB720D592C2}"/>
                </a:ext>
              </a:extLst>
            </p:cNvPr>
            <p:cNvSpPr/>
            <p:nvPr/>
          </p:nvSpPr>
          <p:spPr>
            <a:xfrm>
              <a:off x="2816546" y="2645440"/>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2</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32" name="矩形 31">
              <a:extLst>
                <a:ext uri="{FF2B5EF4-FFF2-40B4-BE49-F238E27FC236}">
                  <a16:creationId xmlns:a16="http://schemas.microsoft.com/office/drawing/2014/main" xmlns="" id="{D052D924-4442-45B1-A4F6-D4A5EB8DF9D2}"/>
                </a:ext>
              </a:extLst>
            </p:cNvPr>
            <p:cNvSpPr/>
            <p:nvPr/>
          </p:nvSpPr>
          <p:spPr>
            <a:xfrm>
              <a:off x="2816546" y="3591775"/>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3</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33" name="矩形 32">
              <a:extLst>
                <a:ext uri="{FF2B5EF4-FFF2-40B4-BE49-F238E27FC236}">
                  <a16:creationId xmlns:a16="http://schemas.microsoft.com/office/drawing/2014/main" xmlns="" id="{32F47AE0-D60F-1124-6931-9C399C006D79}"/>
                </a:ext>
              </a:extLst>
            </p:cNvPr>
            <p:cNvSpPr/>
            <p:nvPr/>
          </p:nvSpPr>
          <p:spPr>
            <a:xfrm>
              <a:off x="2816778" y="4532588"/>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4</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34" name="矩形 33">
              <a:extLst>
                <a:ext uri="{FF2B5EF4-FFF2-40B4-BE49-F238E27FC236}">
                  <a16:creationId xmlns:a16="http://schemas.microsoft.com/office/drawing/2014/main" xmlns="" id="{0A3606E1-360B-53C8-7612-239EC8B7DDC4}"/>
                </a:ext>
              </a:extLst>
            </p:cNvPr>
            <p:cNvSpPr/>
            <p:nvPr/>
          </p:nvSpPr>
          <p:spPr>
            <a:xfrm>
              <a:off x="2826506" y="5483429"/>
              <a:ext cx="386644" cy="523220"/>
            </a:xfrm>
            <a:prstGeom prst="rect">
              <a:avLst/>
            </a:prstGeom>
          </p:spPr>
          <p:txBody>
            <a:bodyPr wrap="none">
              <a:spAutoFit/>
            </a:bodyPr>
            <a:lstStyle/>
            <a:p>
              <a:r>
                <a:rPr lang="en-US" altLang="zh-TW" sz="2800" dirty="0">
                  <a:solidFill>
                    <a:prstClr val="black"/>
                  </a:solidFill>
                  <a:latin typeface="Adobe 繁黑體 Std B" panose="020B0700000000000000" pitchFamily="34" charset="-120"/>
                  <a:ea typeface="Adobe 繁黑體 Std B" panose="020B0700000000000000" pitchFamily="34" charset="-120"/>
                </a:rPr>
                <a:t>5</a:t>
              </a:r>
              <a:endParaRPr lang="zh-TW" altLang="en-US" sz="2800" dirty="0">
                <a:solidFill>
                  <a:prstClr val="black"/>
                </a:solidFill>
                <a:latin typeface="Adobe 繁黑體 Std B" panose="020B0700000000000000" pitchFamily="34" charset="-120"/>
                <a:ea typeface="Adobe 繁黑體 Std B" panose="020B0700000000000000" pitchFamily="34" charset="-120"/>
              </a:endParaRPr>
            </a:p>
          </p:txBody>
        </p:sp>
        <p:sp>
          <p:nvSpPr>
            <p:cNvPr id="35" name="矩形 34">
              <a:extLst>
                <a:ext uri="{FF2B5EF4-FFF2-40B4-BE49-F238E27FC236}">
                  <a16:creationId xmlns:a16="http://schemas.microsoft.com/office/drawing/2014/main" xmlns="" id="{8ABF89A0-6F71-1957-9DA3-9ABF79075808}"/>
                </a:ext>
              </a:extLst>
            </p:cNvPr>
            <p:cNvSpPr/>
            <p:nvPr/>
          </p:nvSpPr>
          <p:spPr>
            <a:xfrm>
              <a:off x="3386152" y="1845253"/>
              <a:ext cx="5803360" cy="646331"/>
            </a:xfrm>
            <a:prstGeom prst="rect">
              <a:avLst/>
            </a:prstGeom>
          </p:spPr>
          <p:txBody>
            <a:bodyPr wrap="square">
              <a:spAutoFit/>
            </a:bodyPr>
            <a:lstStyle/>
            <a:p>
              <a:r>
                <a:rPr lang="zh-TW" altLang="en-US" dirty="0">
                  <a:solidFill>
                    <a:srgbClr val="0070C0"/>
                  </a:solidFill>
                  <a:latin typeface="DFMingStd-W5"/>
                  <a:ea typeface="微软雅黑"/>
                </a:rPr>
                <a:t>濕式洗滌塔</a:t>
              </a:r>
              <a:r>
                <a:rPr lang="zh-TW" altLang="en-US"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補充水源改為回收水、冷卻水塔排放水或優先使用雨水。</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36" name="矩形 35">
              <a:extLst>
                <a:ext uri="{FF2B5EF4-FFF2-40B4-BE49-F238E27FC236}">
                  <a16:creationId xmlns:a16="http://schemas.microsoft.com/office/drawing/2014/main" xmlns="" id="{54F3E4AB-199C-934B-2F04-FA063BDCEA94}"/>
                </a:ext>
              </a:extLst>
            </p:cNvPr>
            <p:cNvSpPr/>
            <p:nvPr/>
          </p:nvSpPr>
          <p:spPr>
            <a:xfrm>
              <a:off x="3386152" y="3719555"/>
              <a:ext cx="5803360" cy="646331"/>
            </a:xfrm>
            <a:prstGeom prst="rect">
              <a:avLst/>
            </a:prstGeom>
          </p:spPr>
          <p:txBody>
            <a:bodyPr wrap="square">
              <a:spAutoFit/>
            </a:bodyPr>
            <a:lstStyle/>
            <a:p>
              <a:r>
                <a:rPr lang="zh-TW" altLang="en-US" dirty="0">
                  <a:solidFill>
                    <a:srgbClr val="0070C0"/>
                  </a:solidFill>
                  <a:latin typeface="DFMingStd-W5"/>
                  <a:ea typeface="微软雅黑"/>
                </a:rPr>
                <a:t>空調冷凝排水回收</a:t>
              </a:r>
              <a:r>
                <a:rPr lang="zh-TW" altLang="en-US" sz="1600"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外</a:t>
              </a:r>
              <a:r>
                <a:rPr lang="zh-TW" altLang="en-US" dirty="0">
                  <a:solidFill>
                    <a:prstClr val="black"/>
                  </a:solidFill>
                  <a:latin typeface="Times New Roman" panose="02020603050405020304" pitchFamily="18" charset="0"/>
                  <a:ea typeface="微软雅黑"/>
                  <a:cs typeface="Times New Roman" panose="02020603050405020304" pitchFamily="18" charset="0"/>
                </a:rPr>
                <a:t>氣空調冷凝水</a:t>
              </a:r>
              <a:r>
                <a:rPr lang="en-US" altLang="zh-TW" dirty="0">
                  <a:solidFill>
                    <a:prstClr val="black"/>
                  </a:solidFill>
                  <a:latin typeface="Times New Roman" panose="02020603050405020304" pitchFamily="18" charset="0"/>
                  <a:ea typeface="微软雅黑"/>
                  <a:cs typeface="Times New Roman" panose="02020603050405020304" pitchFamily="18" charset="0"/>
                </a:rPr>
                <a:t>(OAC)</a:t>
              </a:r>
              <a:r>
                <a:rPr lang="zh-TW" altLang="en-US" dirty="0">
                  <a:solidFill>
                    <a:prstClr val="black"/>
                  </a:solidFill>
                  <a:latin typeface="Times New Roman" panose="02020603050405020304" pitchFamily="18" charset="0"/>
                  <a:ea typeface="微软雅黑"/>
                  <a:cs typeface="Times New Roman" panose="02020603050405020304" pitchFamily="18" charset="0"/>
                </a:rPr>
                <a:t> 及空調箱冷凝水</a:t>
              </a:r>
              <a:r>
                <a:rPr lang="en-US" altLang="zh-TW" dirty="0">
                  <a:solidFill>
                    <a:prstClr val="black"/>
                  </a:solidFill>
                  <a:latin typeface="Times New Roman" panose="02020603050405020304" pitchFamily="18" charset="0"/>
                  <a:ea typeface="微软雅黑"/>
                  <a:cs typeface="Times New Roman" panose="02020603050405020304" pitchFamily="18" charset="0"/>
                </a:rPr>
                <a:t>(MAU)</a:t>
              </a:r>
              <a:r>
                <a:rPr lang="zh-TW" altLang="en-US" dirty="0">
                  <a:solidFill>
                    <a:prstClr val="black"/>
                  </a:solidFill>
                  <a:latin typeface="Times New Roman" panose="02020603050405020304" pitchFamily="18" charset="0"/>
                  <a:ea typeface="微软雅黑"/>
                  <a:cs typeface="Times New Roman" panose="02020603050405020304" pitchFamily="18" charset="0"/>
                </a:rPr>
                <a:t>，可回收至冷卻水塔及濕式洗滌塔當補充水。</a:t>
              </a:r>
              <a:endParaRPr lang="zh-TW" altLang="en-US" sz="1700" dirty="0">
                <a:solidFill>
                  <a:prstClr val="black"/>
                </a:solidFill>
                <a:latin typeface="Times New Roman" panose="02020603050405020304" pitchFamily="18" charset="0"/>
                <a:ea typeface="Adobe 繁黑體 Std B" panose="020B0700000000000000" pitchFamily="34" charset="-120"/>
                <a:cs typeface="Times New Roman" panose="02020603050405020304" pitchFamily="18" charset="0"/>
              </a:endParaRPr>
            </a:p>
          </p:txBody>
        </p:sp>
        <p:sp>
          <p:nvSpPr>
            <p:cNvPr id="37" name="矩形 36">
              <a:extLst>
                <a:ext uri="{FF2B5EF4-FFF2-40B4-BE49-F238E27FC236}">
                  <a16:creationId xmlns:a16="http://schemas.microsoft.com/office/drawing/2014/main" xmlns="" id="{86AB79ED-61F7-2FA4-F8D7-7C4B4346F5C3}"/>
                </a:ext>
              </a:extLst>
            </p:cNvPr>
            <p:cNvSpPr/>
            <p:nvPr/>
          </p:nvSpPr>
          <p:spPr>
            <a:xfrm>
              <a:off x="3386152" y="2785772"/>
              <a:ext cx="5803360" cy="646331"/>
            </a:xfrm>
            <a:prstGeom prst="rect">
              <a:avLst/>
            </a:prstGeom>
          </p:spPr>
          <p:txBody>
            <a:bodyPr wrap="square">
              <a:spAutoFit/>
            </a:bodyPr>
            <a:lstStyle/>
            <a:p>
              <a:r>
                <a:rPr lang="zh-TW" altLang="en-US" dirty="0">
                  <a:solidFill>
                    <a:srgbClr val="0070C0"/>
                  </a:solidFill>
                  <a:latin typeface="DFMingStd-W5"/>
                  <a:ea typeface="微软雅黑"/>
                </a:rPr>
                <a:t>鍋爐冷凝水回收</a:t>
              </a:r>
              <a:r>
                <a:rPr lang="zh-TW" altLang="en-US" dirty="0">
                  <a:solidFill>
                    <a:prstClr val="black"/>
                  </a:solidFill>
                  <a:latin typeface="微軟正黑體" panose="020B0604030504040204" pitchFamily="34" charset="-120"/>
                  <a:ea typeface="微軟正黑體" panose="020B0604030504040204" pitchFamily="34" charset="-120"/>
                </a:rPr>
                <a:t>：</a:t>
              </a:r>
              <a:r>
                <a:rPr lang="zh-TW" altLang="en-US" dirty="0">
                  <a:solidFill>
                    <a:prstClr val="black"/>
                  </a:solidFill>
                  <a:latin typeface="DFMingStd-W5"/>
                  <a:ea typeface="微软雅黑"/>
                </a:rPr>
                <a:t>將冷凝水回收做為鍋爐補充水或者其他製程用途 。</a:t>
              </a:r>
            </a:p>
          </p:txBody>
        </p:sp>
        <p:sp>
          <p:nvSpPr>
            <p:cNvPr id="38" name="矩形 37">
              <a:extLst>
                <a:ext uri="{FF2B5EF4-FFF2-40B4-BE49-F238E27FC236}">
                  <a16:creationId xmlns:a16="http://schemas.microsoft.com/office/drawing/2014/main" xmlns="" id="{D68C6684-F346-D3EE-3C9B-030C66F57B89}"/>
                </a:ext>
              </a:extLst>
            </p:cNvPr>
            <p:cNvSpPr/>
            <p:nvPr/>
          </p:nvSpPr>
          <p:spPr>
            <a:xfrm>
              <a:off x="3386152" y="4652849"/>
              <a:ext cx="5803360" cy="646331"/>
            </a:xfrm>
            <a:prstGeom prst="rect">
              <a:avLst/>
            </a:prstGeom>
          </p:spPr>
          <p:txBody>
            <a:bodyPr wrap="square">
              <a:spAutoFit/>
            </a:bodyPr>
            <a:lstStyle/>
            <a:p>
              <a:r>
                <a:rPr lang="zh-TW" altLang="en-US" dirty="0">
                  <a:solidFill>
                    <a:srgbClr val="0070C0"/>
                  </a:solidFill>
                  <a:latin typeface="DFMingStd-W5"/>
                  <a:ea typeface="微软雅黑"/>
                </a:rPr>
                <a:t>民生及澆灌用水減量</a:t>
              </a:r>
              <a:r>
                <a:rPr lang="zh-TW" altLang="en-US" dirty="0">
                  <a:solidFill>
                    <a:prstClr val="black"/>
                  </a:solidFill>
                  <a:latin typeface="微軟正黑體" panose="020B0604030504040204" pitchFamily="34" charset="-120"/>
                  <a:ea typeface="微軟正黑體" panose="020B0604030504040204" pitchFamily="34" charset="-120"/>
                </a:rPr>
                <a:t>：生活用水</a:t>
              </a:r>
              <a:r>
                <a:rPr lang="zh-TW" altLang="en-US" dirty="0">
                  <a:solidFill>
                    <a:prstClr val="black"/>
                  </a:solidFill>
                  <a:latin typeface="DFMingStd-W5"/>
                  <a:ea typeface="微软雅黑"/>
                </a:rPr>
                <a:t>安裝省水標章水龍頭、馬桶及蓮蓬頭</a:t>
              </a:r>
              <a:r>
                <a:rPr lang="zh-TW" altLang="en-US" dirty="0">
                  <a:solidFill>
                    <a:prstClr val="black"/>
                  </a:solidFill>
                  <a:latin typeface="DFMingStd-W5"/>
                  <a:ea typeface="微軟正黑體" panose="020B0604030504040204" pitchFamily="34" charset="-120"/>
                </a:rPr>
                <a:t>；澆灌用水</a:t>
              </a:r>
              <a:r>
                <a:rPr lang="zh-TW" altLang="en-US" dirty="0">
                  <a:solidFill>
                    <a:prstClr val="black"/>
                  </a:solidFill>
                  <a:latin typeface="DFMingStd-W5"/>
                  <a:ea typeface="微软雅黑"/>
                </a:rPr>
                <a:t>優先選擇使用雨水澆灌。</a:t>
              </a:r>
            </a:p>
          </p:txBody>
        </p:sp>
        <p:sp>
          <p:nvSpPr>
            <p:cNvPr id="39" name="矩形 38">
              <a:extLst>
                <a:ext uri="{FF2B5EF4-FFF2-40B4-BE49-F238E27FC236}">
                  <a16:creationId xmlns:a16="http://schemas.microsoft.com/office/drawing/2014/main" xmlns="" id="{90FEBE36-6114-0759-68F8-B41D48478098}"/>
                </a:ext>
              </a:extLst>
            </p:cNvPr>
            <p:cNvSpPr/>
            <p:nvPr/>
          </p:nvSpPr>
          <p:spPr>
            <a:xfrm>
              <a:off x="3386152" y="5739526"/>
              <a:ext cx="5803360" cy="369332"/>
            </a:xfrm>
            <a:prstGeom prst="rect">
              <a:avLst/>
            </a:prstGeom>
          </p:spPr>
          <p:txBody>
            <a:bodyPr wrap="square">
              <a:spAutoFit/>
            </a:bodyPr>
            <a:lstStyle/>
            <a:p>
              <a:r>
                <a:rPr lang="zh-TW" altLang="en-US" dirty="0">
                  <a:solidFill>
                    <a:srgbClr val="0070C0"/>
                  </a:solidFill>
                  <a:latin typeface="DFMingStd-W5"/>
                  <a:ea typeface="微软雅黑"/>
                </a:rPr>
                <a:t>放流水、雨水回收再利用 、區域水資源整合</a:t>
              </a:r>
              <a:r>
                <a:rPr lang="zh-TW" altLang="en-US" dirty="0">
                  <a:solidFill>
                    <a:prstClr val="black"/>
                  </a:solidFill>
                  <a:latin typeface="Times New Roman" panose="02020603050405020304" pitchFamily="18" charset="0"/>
                  <a:ea typeface="微软雅黑"/>
                  <a:cs typeface="Times New Roman" panose="02020603050405020304" pitchFamily="18" charset="0"/>
                </a:rPr>
                <a:t>。</a:t>
              </a:r>
              <a:endParaRPr lang="en-US" altLang="zh-TW" dirty="0">
                <a:solidFill>
                  <a:prstClr val="black"/>
                </a:solidFill>
                <a:latin typeface="Times New Roman" panose="02020603050405020304" pitchFamily="18" charset="0"/>
                <a:ea typeface="微软雅黑"/>
                <a:cs typeface="Times New Roman" panose="02020603050405020304" pitchFamily="18" charset="0"/>
              </a:endParaRPr>
            </a:p>
          </p:txBody>
        </p:sp>
      </p:grpSp>
      <p:pic>
        <p:nvPicPr>
          <p:cNvPr id="40" name="圖片 39">
            <a:extLst>
              <a:ext uri="{FF2B5EF4-FFF2-40B4-BE49-F238E27FC236}">
                <a16:creationId xmlns:a16="http://schemas.microsoft.com/office/drawing/2014/main" xmlns="" id="{446476AC-919B-6798-EA08-3CAE941C2CAC}"/>
              </a:ext>
            </a:extLst>
          </p:cNvPr>
          <p:cNvPicPr>
            <a:picLocks noChangeAspect="1"/>
          </p:cNvPicPr>
          <p:nvPr/>
        </p:nvPicPr>
        <p:blipFill>
          <a:blip r:embed="rId9"/>
          <a:stretch>
            <a:fillRect/>
          </a:stretch>
        </p:blipFill>
        <p:spPr>
          <a:xfrm>
            <a:off x="7849513" y="1839096"/>
            <a:ext cx="4223094" cy="3930333"/>
          </a:xfrm>
          <a:prstGeom prst="rect">
            <a:avLst/>
          </a:prstGeom>
        </p:spPr>
      </p:pic>
    </p:spTree>
    <p:custDataLst>
      <p:tags r:id="rId1"/>
    </p:custDataLst>
    <p:extLst>
      <p:ext uri="{BB962C8B-B14F-4D97-AF65-F5344CB8AC3E}">
        <p14:creationId xmlns:p14="http://schemas.microsoft.com/office/powerpoint/2010/main" xmlns="" val="15979023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58640"/>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其他節水案例</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6" name="文字方塊 5">
            <a:extLst>
              <a:ext uri="{FF2B5EF4-FFF2-40B4-BE49-F238E27FC236}">
                <a16:creationId xmlns:a16="http://schemas.microsoft.com/office/drawing/2014/main" xmlns="" id="{A58F2545-3065-AD06-7479-8E5D3A7DB7C2}"/>
              </a:ext>
            </a:extLst>
          </p:cNvPr>
          <p:cNvSpPr txBox="1"/>
          <p:nvPr/>
        </p:nvSpPr>
        <p:spPr>
          <a:xfrm>
            <a:off x="785799" y="5435709"/>
            <a:ext cx="4584988" cy="369332"/>
          </a:xfrm>
          <a:prstGeom prst="rect">
            <a:avLst/>
          </a:prstGeom>
          <a:noFill/>
        </p:spPr>
        <p:txBody>
          <a:bodyPr wrap="square">
            <a:spAutoFit/>
          </a:bodyPr>
          <a:lstStyle/>
          <a:p>
            <a:pPr algn="ctr"/>
            <a:r>
              <a:rPr lang="zh-TW" altLang="en-US" dirty="0">
                <a:solidFill>
                  <a:prstClr val="black"/>
                </a:solidFill>
                <a:latin typeface="DFMingStd-W5"/>
                <a:ea typeface="微软雅黑"/>
              </a:rPr>
              <a:t>某生醫材料廠鍋爐冷凝水回收</a:t>
            </a:r>
          </a:p>
        </p:txBody>
      </p:sp>
      <p:pic>
        <p:nvPicPr>
          <p:cNvPr id="7" name="圖片 6">
            <a:extLst>
              <a:ext uri="{FF2B5EF4-FFF2-40B4-BE49-F238E27FC236}">
                <a16:creationId xmlns:a16="http://schemas.microsoft.com/office/drawing/2014/main" xmlns="" id="{9B223BA8-6D81-0048-E40D-5B1DC2EB433D}"/>
              </a:ext>
            </a:extLst>
          </p:cNvPr>
          <p:cNvPicPr>
            <a:picLocks noChangeAspect="1"/>
          </p:cNvPicPr>
          <p:nvPr/>
        </p:nvPicPr>
        <p:blipFill>
          <a:blip r:embed="rId4"/>
          <a:stretch>
            <a:fillRect/>
          </a:stretch>
        </p:blipFill>
        <p:spPr>
          <a:xfrm>
            <a:off x="474844" y="1943747"/>
            <a:ext cx="4929369" cy="3491962"/>
          </a:xfrm>
          <a:prstGeom prst="rect">
            <a:avLst/>
          </a:prstGeom>
          <a:ln>
            <a:noFill/>
          </a:ln>
          <a:effectLst>
            <a:softEdge rad="112500"/>
          </a:effectLst>
        </p:spPr>
      </p:pic>
      <p:pic>
        <p:nvPicPr>
          <p:cNvPr id="8" name="圖片 7">
            <a:extLst>
              <a:ext uri="{FF2B5EF4-FFF2-40B4-BE49-F238E27FC236}">
                <a16:creationId xmlns:a16="http://schemas.microsoft.com/office/drawing/2014/main" xmlns="" id="{DC1B7524-DA0D-006C-DF4E-DD73D9BB31A6}"/>
              </a:ext>
            </a:extLst>
          </p:cNvPr>
          <p:cNvPicPr>
            <a:picLocks noChangeAspect="1"/>
          </p:cNvPicPr>
          <p:nvPr/>
        </p:nvPicPr>
        <p:blipFill>
          <a:blip r:embed="rId5"/>
          <a:stretch>
            <a:fillRect/>
          </a:stretch>
        </p:blipFill>
        <p:spPr>
          <a:xfrm>
            <a:off x="7104762" y="3844459"/>
            <a:ext cx="3624886" cy="2523149"/>
          </a:xfrm>
          <a:prstGeom prst="rect">
            <a:avLst/>
          </a:prstGeom>
          <a:ln>
            <a:noFill/>
          </a:ln>
          <a:effectLst>
            <a:softEdge rad="112500"/>
          </a:effectLst>
        </p:spPr>
      </p:pic>
      <p:sp>
        <p:nvSpPr>
          <p:cNvPr id="9" name="文字方塊 8">
            <a:extLst>
              <a:ext uri="{FF2B5EF4-FFF2-40B4-BE49-F238E27FC236}">
                <a16:creationId xmlns:a16="http://schemas.microsoft.com/office/drawing/2014/main" xmlns="" id="{EF30AEB5-7BB1-76C0-24FE-BAEDFBA7393F}"/>
              </a:ext>
            </a:extLst>
          </p:cNvPr>
          <p:cNvSpPr txBox="1"/>
          <p:nvPr/>
        </p:nvSpPr>
        <p:spPr>
          <a:xfrm>
            <a:off x="7771366" y="6363401"/>
            <a:ext cx="2407807" cy="369332"/>
          </a:xfrm>
          <a:prstGeom prst="rect">
            <a:avLst/>
          </a:prstGeom>
          <a:noFill/>
        </p:spPr>
        <p:txBody>
          <a:bodyPr wrap="square">
            <a:spAutoFit/>
          </a:bodyPr>
          <a:lstStyle/>
          <a:p>
            <a:pPr algn="ctr"/>
            <a:r>
              <a:rPr lang="zh-TW" altLang="en-US" dirty="0">
                <a:solidFill>
                  <a:prstClr val="black"/>
                </a:solidFill>
                <a:latin typeface="DFMingStd-W5"/>
                <a:ea typeface="微软雅黑"/>
              </a:rPr>
              <a:t>某石化廠雨水回收</a:t>
            </a:r>
          </a:p>
        </p:txBody>
      </p:sp>
      <p:pic>
        <p:nvPicPr>
          <p:cNvPr id="10" name="圖片 9">
            <a:extLst>
              <a:ext uri="{FF2B5EF4-FFF2-40B4-BE49-F238E27FC236}">
                <a16:creationId xmlns:a16="http://schemas.microsoft.com/office/drawing/2014/main" xmlns="" id="{FC65758A-4304-5BFC-433F-20CA5B5DC802}"/>
              </a:ext>
            </a:extLst>
          </p:cNvPr>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7104762" y="1108760"/>
            <a:ext cx="3522270" cy="2370574"/>
          </a:xfrm>
          <a:prstGeom prst="rect">
            <a:avLst/>
          </a:prstGeom>
          <a:ln>
            <a:noFill/>
          </a:ln>
          <a:effectLst>
            <a:softEdge rad="112500"/>
          </a:effectLst>
        </p:spPr>
      </p:pic>
      <p:sp>
        <p:nvSpPr>
          <p:cNvPr id="11" name="文字方塊 10">
            <a:extLst>
              <a:ext uri="{FF2B5EF4-FFF2-40B4-BE49-F238E27FC236}">
                <a16:creationId xmlns:a16="http://schemas.microsoft.com/office/drawing/2014/main" xmlns="" id="{6B3DBEF5-CE24-FCAC-2598-D1BF95C2B40F}"/>
              </a:ext>
            </a:extLst>
          </p:cNvPr>
          <p:cNvSpPr txBox="1"/>
          <p:nvPr/>
        </p:nvSpPr>
        <p:spPr>
          <a:xfrm>
            <a:off x="5606142" y="3475127"/>
            <a:ext cx="6738257" cy="369332"/>
          </a:xfrm>
          <a:prstGeom prst="rect">
            <a:avLst/>
          </a:prstGeom>
          <a:noFill/>
        </p:spPr>
        <p:txBody>
          <a:bodyPr wrap="square">
            <a:spAutoFit/>
          </a:bodyPr>
          <a:lstStyle/>
          <a:p>
            <a:pPr algn="ctr"/>
            <a:r>
              <a:rPr lang="zh-TW" altLang="en-US" dirty="0">
                <a:solidFill>
                  <a:prstClr val="black"/>
                </a:solidFill>
                <a:latin typeface="DFMingStd-W5"/>
                <a:ea typeface="微软雅黑"/>
              </a:rPr>
              <a:t>某工業區污水廠放流水回收給材料廠作為製程冷卻水</a:t>
            </a:r>
            <a:r>
              <a:rPr lang="en-US" altLang="zh-TW" dirty="0">
                <a:solidFill>
                  <a:prstClr val="black"/>
                </a:solidFill>
                <a:latin typeface="DFMingStd-W5"/>
                <a:ea typeface="微软雅黑"/>
              </a:rPr>
              <a:t>(50 CMD)</a:t>
            </a:r>
            <a:endParaRPr lang="zh-TW" altLang="en-US" dirty="0">
              <a:solidFill>
                <a:prstClr val="black"/>
              </a:solidFill>
              <a:latin typeface="DFMingStd-W5"/>
              <a:ea typeface="微软雅黑"/>
            </a:endParaRPr>
          </a:p>
        </p:txBody>
      </p:sp>
    </p:spTree>
    <p:custDataLst>
      <p:tags r:id="rId1"/>
    </p:custDataLst>
    <p:extLst>
      <p:ext uri="{BB962C8B-B14F-4D97-AF65-F5344CB8AC3E}">
        <p14:creationId xmlns:p14="http://schemas.microsoft.com/office/powerpoint/2010/main" xmlns="" val="6134725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58640"/>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rPr>
              <a:t>產業用水最適化及節水技術指引</a:t>
            </a:r>
            <a:r>
              <a:rPr lang="en-US" altLang="zh-TW" sz="3200" b="1" dirty="0">
                <a:latin typeface="微软雅黑" panose="020B0503020204020204" pitchFamily="34" charset="-122"/>
                <a:ea typeface="微软雅黑" panose="020B0503020204020204" pitchFamily="34" charset="-122"/>
              </a:rPr>
              <a:t>(</a:t>
            </a:r>
            <a:r>
              <a:rPr lang="en-US" altLang="zh-TW" sz="3200" b="1" dirty="0">
                <a:solidFill>
                  <a:srgbClr val="00B050"/>
                </a:solidFill>
                <a:latin typeface="微软雅黑" panose="020B0503020204020204" pitchFamily="34" charset="-122"/>
                <a:ea typeface="微软雅黑" panose="020B0503020204020204" pitchFamily="34" charset="-122"/>
              </a:rPr>
              <a:t>18</a:t>
            </a:r>
            <a:r>
              <a:rPr lang="zh-TW" altLang="en-US" sz="3200" b="1" dirty="0">
                <a:latin typeface="微软雅黑" panose="020B0503020204020204" pitchFamily="34" charset="-122"/>
                <a:ea typeface="微软雅黑" panose="020B0503020204020204" pitchFamily="34" charset="-122"/>
              </a:rPr>
              <a:t>個產業別</a:t>
            </a:r>
            <a:r>
              <a:rPr lang="en-US" altLang="zh-TW" sz="3200" b="1" dirty="0">
                <a:latin typeface="微软雅黑" panose="020B0503020204020204" pitchFamily="34" charset="-122"/>
                <a:ea typeface="微软雅黑" panose="020B0503020204020204" pitchFamily="34" charset="-122"/>
              </a:rPr>
              <a:t>)</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pic>
        <p:nvPicPr>
          <p:cNvPr id="12" name="圖片 11">
            <a:extLst>
              <a:ext uri="{FF2B5EF4-FFF2-40B4-BE49-F238E27FC236}">
                <a16:creationId xmlns:a16="http://schemas.microsoft.com/office/drawing/2014/main" xmlns="" id="{0EB94F6F-EE72-2BEB-1F08-2AB647EEB556}"/>
              </a:ext>
            </a:extLst>
          </p:cNvPr>
          <p:cNvPicPr>
            <a:picLocks noChangeAspect="1"/>
          </p:cNvPicPr>
          <p:nvPr/>
        </p:nvPicPr>
        <p:blipFill>
          <a:blip r:embed="rId4"/>
          <a:stretch>
            <a:fillRect/>
          </a:stretch>
        </p:blipFill>
        <p:spPr>
          <a:xfrm>
            <a:off x="-33581" y="1003164"/>
            <a:ext cx="4284190" cy="5836741"/>
          </a:xfrm>
          <a:prstGeom prst="rect">
            <a:avLst/>
          </a:prstGeom>
        </p:spPr>
      </p:pic>
      <p:pic>
        <p:nvPicPr>
          <p:cNvPr id="14" name="圖片 13">
            <a:extLst>
              <a:ext uri="{FF2B5EF4-FFF2-40B4-BE49-F238E27FC236}">
                <a16:creationId xmlns:a16="http://schemas.microsoft.com/office/drawing/2014/main" xmlns="" id="{9C541358-4DB6-8673-C420-57A7A44BBF74}"/>
              </a:ext>
            </a:extLst>
          </p:cNvPr>
          <p:cNvPicPr>
            <a:picLocks noChangeAspect="1"/>
          </p:cNvPicPr>
          <p:nvPr/>
        </p:nvPicPr>
        <p:blipFill>
          <a:blip r:embed="rId5" cstate="print"/>
          <a:stretch>
            <a:fillRect/>
          </a:stretch>
        </p:blipFill>
        <p:spPr>
          <a:xfrm>
            <a:off x="5496385" y="1403572"/>
            <a:ext cx="3192822" cy="4299244"/>
          </a:xfrm>
          <a:prstGeom prst="rect">
            <a:avLst/>
          </a:prstGeom>
        </p:spPr>
      </p:pic>
      <p:sp>
        <p:nvSpPr>
          <p:cNvPr id="17" name="文字方塊 16">
            <a:extLst>
              <a:ext uri="{FF2B5EF4-FFF2-40B4-BE49-F238E27FC236}">
                <a16:creationId xmlns:a16="http://schemas.microsoft.com/office/drawing/2014/main" xmlns="" id="{2C6775A6-AA03-82C4-820C-74D1F19D261E}"/>
              </a:ext>
            </a:extLst>
          </p:cNvPr>
          <p:cNvSpPr txBox="1"/>
          <p:nvPr/>
        </p:nvSpPr>
        <p:spPr>
          <a:xfrm>
            <a:off x="5557379" y="5826346"/>
            <a:ext cx="5809419" cy="830997"/>
          </a:xfrm>
          <a:prstGeom prst="rect">
            <a:avLst/>
          </a:prstGeom>
          <a:noFill/>
        </p:spPr>
        <p:txBody>
          <a:bodyPr wrap="square">
            <a:spAutoFit/>
          </a:bodyPr>
          <a:lstStyle/>
          <a:p>
            <a:r>
              <a:rPr lang="zh-TW" altLang="en-US" sz="1600" dirty="0"/>
              <a:t>載點https://www.edf.org.tw/news/news_content.asp?web_news_serial=1039</a:t>
            </a:r>
          </a:p>
        </p:txBody>
      </p:sp>
      <p:pic>
        <p:nvPicPr>
          <p:cNvPr id="21" name="圖片 20">
            <a:extLst>
              <a:ext uri="{FF2B5EF4-FFF2-40B4-BE49-F238E27FC236}">
                <a16:creationId xmlns:a16="http://schemas.microsoft.com/office/drawing/2014/main" xmlns="" id="{DBE11220-B745-AFF8-3AAF-9291211EFB61}"/>
              </a:ext>
            </a:extLst>
          </p:cNvPr>
          <p:cNvPicPr>
            <a:picLocks noChangeAspect="1"/>
          </p:cNvPicPr>
          <p:nvPr/>
        </p:nvPicPr>
        <p:blipFill>
          <a:blip r:embed="rId6" cstate="print"/>
          <a:stretch>
            <a:fillRect/>
          </a:stretch>
        </p:blipFill>
        <p:spPr>
          <a:xfrm>
            <a:off x="8879786" y="1403572"/>
            <a:ext cx="3192821" cy="4299244"/>
          </a:xfrm>
          <a:prstGeom prst="rect">
            <a:avLst/>
          </a:prstGeom>
        </p:spPr>
      </p:pic>
      <p:pic>
        <p:nvPicPr>
          <p:cNvPr id="4" name="圖片 3">
            <a:extLst>
              <a:ext uri="{FF2B5EF4-FFF2-40B4-BE49-F238E27FC236}">
                <a16:creationId xmlns:a16="http://schemas.microsoft.com/office/drawing/2014/main" xmlns="" id="{81475CE8-630F-AA18-E3DF-7BC64EE1D4C0}"/>
              </a:ext>
            </a:extLst>
          </p:cNvPr>
          <p:cNvPicPr>
            <a:picLocks noChangeAspect="1"/>
          </p:cNvPicPr>
          <p:nvPr/>
        </p:nvPicPr>
        <p:blipFill>
          <a:blip r:embed="rId7" cstate="print"/>
          <a:stretch>
            <a:fillRect/>
          </a:stretch>
        </p:blipFill>
        <p:spPr>
          <a:xfrm>
            <a:off x="2471033" y="2968296"/>
            <a:ext cx="2854671" cy="3871609"/>
          </a:xfrm>
          <a:prstGeom prst="rect">
            <a:avLst/>
          </a:prstGeom>
        </p:spPr>
      </p:pic>
    </p:spTree>
    <p:custDataLst>
      <p:tags r:id="rId1"/>
    </p:custDataLst>
    <p:extLst>
      <p:ext uri="{BB962C8B-B14F-4D97-AF65-F5344CB8AC3E}">
        <p14:creationId xmlns:p14="http://schemas.microsoft.com/office/powerpoint/2010/main" xmlns="" val="1814752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组合 617"/>
          <p:cNvGrpSpPr/>
          <p:nvPr/>
        </p:nvGrpSpPr>
        <p:grpSpPr>
          <a:xfrm>
            <a:off x="5203760" y="-369459"/>
            <a:ext cx="6988240" cy="4421651"/>
            <a:chOff x="5203760" y="-369459"/>
            <a:chExt cx="6988240" cy="4421651"/>
          </a:xfrm>
        </p:grpSpPr>
        <p:sp>
          <p:nvSpPr>
            <p:cNvPr id="519" name="等腰三角形 518"/>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等腰三角形 519"/>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等腰三角形 520"/>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2" name="等腰三角形 521"/>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等腰三角形 522"/>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等腰三角形 523"/>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等腰三角形 524"/>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等腰三角形 525"/>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等腰三角形 526"/>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等腰三角形 527"/>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等腰三角形 528"/>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等腰三角形 529"/>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等腰三角形 530"/>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等腰三角形 531"/>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等腰三角形 532"/>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等腰三角形 533"/>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等腰三角形 534"/>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等腰三角形 535"/>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等腰三角形 536"/>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等腰三角形 537"/>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等腰三角形 538"/>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等腰三角形 539"/>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等腰三角形 540"/>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等腰三角形 541"/>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等腰三角形 542"/>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4" name="等腰三角形 543"/>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5" name="等腰三角形 544"/>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等腰三角形 545"/>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7" name="等腰三角形 546"/>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等腰三角形 547"/>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等腰三角形 548"/>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等腰三角形 549"/>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等腰三角形 550"/>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等腰三角形 551"/>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3" name="等腰三角形 552"/>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等腰三角形 553"/>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5" name="等腰三角形 554"/>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6" name="等腰三角形 555"/>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7" name="等腰三角形 556"/>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等腰三角形 557"/>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等腰三角形 558"/>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等腰三角形 559"/>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等腰三角形 560"/>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2" name="等腰三角形 561"/>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3" name="等腰三角形 562"/>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4" name="等腰三角形 563"/>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等腰三角形 564"/>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等腰三角形 565"/>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等腰三角形 566"/>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等腰三角形 567"/>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等腰三角形 568"/>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等腰三角形 569"/>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1" name="等腰三角形 570"/>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2" name="等腰三角形 571"/>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3" name="等腰三角形 572"/>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4" name="等腰三角形 573"/>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等腰三角形 574"/>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等腰三角形 575"/>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等腰三角形 576"/>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等腰三角形 577"/>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等腰三角形 578"/>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等腰三角形 579"/>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等腰三角形 580"/>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等腰三角形 581"/>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等腰三角形 582"/>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等腰三角形 583"/>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5" name="等腰三角形 584"/>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等腰三角形 585"/>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等腰三角形 586"/>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xmlns="" id="{E2530727-25AF-4A42-D71C-721BFE90FC6B}"/>
              </a:ext>
            </a:extLst>
          </p:cNvPr>
          <p:cNvGrpSpPr/>
          <p:nvPr/>
        </p:nvGrpSpPr>
        <p:grpSpPr>
          <a:xfrm>
            <a:off x="4394141" y="2650949"/>
            <a:ext cx="2254528" cy="1995541"/>
            <a:chOff x="4064470" y="-110939"/>
            <a:chExt cx="2254528" cy="1995541"/>
          </a:xfrm>
        </p:grpSpPr>
        <p:sp>
          <p:nvSpPr>
            <p:cNvPr id="3" name="文本框 2">
              <a:extLst>
                <a:ext uri="{FF2B5EF4-FFF2-40B4-BE49-F238E27FC236}">
                  <a16:creationId xmlns:a16="http://schemas.microsoft.com/office/drawing/2014/main" xmlns="" id="{7EA9ADA9-F19B-965F-DEDF-456F1025CAED}"/>
                </a:ext>
              </a:extLst>
            </p:cNvPr>
            <p:cNvSpPr txBox="1"/>
            <p:nvPr/>
          </p:nvSpPr>
          <p:spPr>
            <a:xfrm>
              <a:off x="4498420" y="561163"/>
              <a:ext cx="1210588" cy="1323439"/>
            </a:xfrm>
            <a:prstGeom prst="rect">
              <a:avLst/>
            </a:prstGeom>
            <a:noFill/>
          </p:spPr>
          <p:txBody>
            <a:bodyPr wrap="none" rtlCol="0">
              <a:spAutoFit/>
              <a:scene3d>
                <a:camera prst="orthographicFront"/>
                <a:lightRig rig="threePt" dir="t"/>
              </a:scene3d>
              <a:sp3d contourW="12700"/>
            </a:bodyPr>
            <a:lstStyle/>
            <a:p>
              <a:pPr algn="ctr">
                <a:defRPr/>
              </a:pPr>
              <a:r>
                <a:rPr lang="zh-TW" altLang="en-US" sz="4000" b="1" dirty="0">
                  <a:solidFill>
                    <a:schemeClr val="tx1">
                      <a:lumMod val="65000"/>
                      <a:lumOff val="35000"/>
                    </a:schemeClr>
                  </a:solidFill>
                  <a:latin typeface="Arial"/>
                  <a:ea typeface="微软雅黑"/>
                </a:rPr>
                <a:t>結語</a:t>
              </a:r>
              <a:endParaRPr lang="zh-CN" altLang="en-US" sz="4000" b="1" dirty="0">
                <a:solidFill>
                  <a:schemeClr val="tx1">
                    <a:lumMod val="65000"/>
                    <a:lumOff val="35000"/>
                  </a:schemeClr>
                </a:solidFill>
                <a:latin typeface="Arial"/>
                <a:ea typeface="微软雅黑"/>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4000" b="1" dirty="0">
                <a:solidFill>
                  <a:srgbClr val="44546A"/>
                </a:solidFill>
                <a:latin typeface="Arial"/>
                <a:ea typeface="微软雅黑"/>
              </a:endParaRPr>
            </a:p>
          </p:txBody>
        </p:sp>
        <p:sp>
          <p:nvSpPr>
            <p:cNvPr id="4" name="文本框 4">
              <a:extLst>
                <a:ext uri="{FF2B5EF4-FFF2-40B4-BE49-F238E27FC236}">
                  <a16:creationId xmlns:a16="http://schemas.microsoft.com/office/drawing/2014/main" xmlns="" id="{1E21F764-23FD-0449-FE3F-55619C54009C}"/>
                </a:ext>
              </a:extLst>
            </p:cNvPr>
            <p:cNvSpPr txBox="1"/>
            <p:nvPr/>
          </p:nvSpPr>
          <p:spPr>
            <a:xfrm>
              <a:off x="4064470" y="-110939"/>
              <a:ext cx="225452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AB464"/>
                  </a:solidFill>
                  <a:effectLst/>
                  <a:uLnTx/>
                  <a:uFillTx/>
                  <a:latin typeface="Arial"/>
                  <a:ea typeface="微软雅黑"/>
                </a:rPr>
                <a:t>PART 04</a:t>
              </a:r>
              <a:endParaRPr kumimoji="0" lang="zh-CN" altLang="en-US" sz="4000" b="1" i="0" u="none" strike="noStrike" kern="1200" cap="none" spc="0" normalizeH="0" baseline="0" noProof="0" dirty="0">
                <a:ln>
                  <a:noFill/>
                </a:ln>
                <a:solidFill>
                  <a:srgbClr val="FAB464"/>
                </a:solidFill>
                <a:effectLst/>
                <a:uLnTx/>
                <a:uFillTx/>
                <a:latin typeface="Arial"/>
                <a:ea typeface="微软雅黑"/>
              </a:endParaRPr>
            </a:p>
          </p:txBody>
        </p:sp>
      </p:grpSp>
      <p:grpSp>
        <p:nvGrpSpPr>
          <p:cNvPr id="6" name="组合 360">
            <a:extLst>
              <a:ext uri="{FF2B5EF4-FFF2-40B4-BE49-F238E27FC236}">
                <a16:creationId xmlns:a16="http://schemas.microsoft.com/office/drawing/2014/main" xmlns="" id="{925C1F69-A7F0-ACD8-698D-7D98898C9B07}"/>
              </a:ext>
            </a:extLst>
          </p:cNvPr>
          <p:cNvGrpSpPr/>
          <p:nvPr/>
        </p:nvGrpSpPr>
        <p:grpSpPr>
          <a:xfrm>
            <a:off x="-10549" y="3165604"/>
            <a:ext cx="3811767" cy="4051507"/>
            <a:chOff x="-10549" y="3165604"/>
            <a:chExt cx="3811767" cy="4051507"/>
          </a:xfrm>
        </p:grpSpPr>
        <p:sp>
          <p:nvSpPr>
            <p:cNvPr id="7" name="等腰三角形 6">
              <a:extLst>
                <a:ext uri="{FF2B5EF4-FFF2-40B4-BE49-F238E27FC236}">
                  <a16:creationId xmlns:a16="http://schemas.microsoft.com/office/drawing/2014/main" xmlns="" id="{9A8F1AB4-5B79-05AC-4D28-DB27BF118207}"/>
                </a:ext>
              </a:extLst>
            </p:cNvPr>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xmlns="" id="{ACEBB9DD-2E1F-6CA5-94D4-7C8EFBDD210A}"/>
                </a:ext>
              </a:extLst>
            </p:cNvPr>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xmlns="" id="{A47A916C-A6DB-1CFB-C841-ED0D1A4DB701}"/>
                </a:ext>
              </a:extLst>
            </p:cNvPr>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xmlns="" id="{BACECC66-B5D8-D515-6A10-B2EC9F86776F}"/>
                </a:ext>
              </a:extLst>
            </p:cNvPr>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xmlns="" id="{39423466-964A-94DD-1990-B1948D33283B}"/>
                </a:ext>
              </a:extLst>
            </p:cNvPr>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4A49EDFB-6409-171F-8697-3DAC03D99AFC}"/>
                </a:ext>
              </a:extLst>
            </p:cNvPr>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xmlns="" id="{3F45A9AF-D7CC-B84C-B71D-D5E108CE8C1F}"/>
                </a:ext>
              </a:extLst>
            </p:cNvPr>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xmlns="" id="{D58C7E25-2FC8-9237-B1E2-669A6086B75B}"/>
                </a:ext>
              </a:extLst>
            </p:cNvPr>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xmlns="" id="{A8A7785C-A88E-2069-3C7F-F91EEE731F2B}"/>
                </a:ext>
              </a:extLst>
            </p:cNvPr>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xmlns="" id="{55588B83-E370-045A-DAE5-A921B2952456}"/>
                </a:ext>
              </a:extLst>
            </p:cNvPr>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xmlns="" id="{B603788B-902C-50AD-6A51-104DCF1D3841}"/>
                </a:ext>
              </a:extLst>
            </p:cNvPr>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xmlns="" id="{117E44DE-C5B9-63B6-0934-E580289D5D6A}"/>
                </a:ext>
              </a:extLst>
            </p:cNvPr>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xmlns="" id="{1D4F7DC4-B415-2C25-1FE6-976193D387D7}"/>
                </a:ext>
              </a:extLst>
            </p:cNvPr>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xmlns="" id="{CE5EBDB0-9688-84C2-EEB3-73055506B5CD}"/>
                </a:ext>
              </a:extLst>
            </p:cNvPr>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xmlns="" id="{F7B74F12-D1A2-F33C-2770-991DA70B8E20}"/>
                </a:ext>
              </a:extLst>
            </p:cNvPr>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xmlns="" id="{0DCC94F1-D909-AA75-E3A0-DF33D9AC48D9}"/>
                </a:ext>
              </a:extLst>
            </p:cNvPr>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xmlns="" id="{12451BFE-D6B3-6FE2-5042-6EDE529588E7}"/>
                </a:ext>
              </a:extLst>
            </p:cNvPr>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xmlns="" id="{6CD2ACB6-C8C7-5239-4FA2-0DFA126B395B}"/>
                </a:ext>
              </a:extLst>
            </p:cNvPr>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xmlns="" id="{E088B976-9D78-04AB-7DCA-9F51E1B49475}"/>
                </a:ext>
              </a:extLst>
            </p:cNvPr>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xmlns="" id="{38007BFB-9F05-1142-9AE2-B5E879B05DF2}"/>
                </a:ext>
              </a:extLst>
            </p:cNvPr>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xmlns="" id="{AADAC490-4CD5-FAFD-2572-DC5E1D9F35FE}"/>
                </a:ext>
              </a:extLst>
            </p:cNvPr>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xmlns="" id="{30ED067B-196C-4523-D47F-162BCFF6325E}"/>
                </a:ext>
              </a:extLst>
            </p:cNvPr>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xmlns="" id="{B7F4C905-DC5B-D81E-ED49-4D4AB421F669}"/>
                </a:ext>
              </a:extLst>
            </p:cNvPr>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xmlns="" id="{AC1C6E08-D139-40A1-FFF1-24555529B387}"/>
                </a:ext>
              </a:extLst>
            </p:cNvPr>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xmlns="" id="{575DB40D-53EF-6926-5AB7-9CC4EF900C12}"/>
                </a:ext>
              </a:extLst>
            </p:cNvPr>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xmlns="" id="{E7B72E49-696B-E0D1-E5B5-86F0910FB49E}"/>
                </a:ext>
              </a:extLst>
            </p:cNvPr>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xmlns="" id="{EFC307A2-88AB-197D-C241-2D23F0102843}"/>
                </a:ext>
              </a:extLst>
            </p:cNvPr>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xmlns="" id="{3312CF3F-711B-B839-306B-727C01A79669}"/>
                </a:ext>
              </a:extLst>
            </p:cNvPr>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a:extLst>
                <a:ext uri="{FF2B5EF4-FFF2-40B4-BE49-F238E27FC236}">
                  <a16:creationId xmlns:a16="http://schemas.microsoft.com/office/drawing/2014/main" xmlns="" id="{A932BF7C-10EF-D405-3C2A-BC7E751471E8}"/>
                </a:ext>
              </a:extLst>
            </p:cNvPr>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1">
            <a:extLst>
              <a:ext uri="{FF2B5EF4-FFF2-40B4-BE49-F238E27FC236}">
                <a16:creationId xmlns:a16="http://schemas.microsoft.com/office/drawing/2014/main" xmlns="" id="{EA4A7239-C57C-B7A2-2CE9-5F9727715C99}"/>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xmlns="" val="9123080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xmlns="" id="{04171618-1BE6-30C7-BC6E-F1BF1782EF4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67864" y="4164640"/>
            <a:ext cx="3140435" cy="2409203"/>
          </a:xfrm>
          <a:prstGeom prst="rect">
            <a:avLst/>
          </a:prstGeom>
        </p:spPr>
      </p:pic>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7" name="Oval 2">
            <a:extLst>
              <a:ext uri="{FF2B5EF4-FFF2-40B4-BE49-F238E27FC236}">
                <a16:creationId xmlns:a16="http://schemas.microsoft.com/office/drawing/2014/main" xmlns="" id="{F8DB5C02-7FF7-9A13-E080-D09409F3AA34}"/>
              </a:ext>
            </a:extLst>
          </p:cNvPr>
          <p:cNvSpPr>
            <a:spLocks noChangeAspect="1"/>
          </p:cNvSpPr>
          <p:nvPr/>
        </p:nvSpPr>
        <p:spPr>
          <a:xfrm>
            <a:off x="1011317" y="1824165"/>
            <a:ext cx="222189" cy="22218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200" b="1" dirty="0">
              <a:solidFill>
                <a:schemeClr val="bg2"/>
              </a:solidFill>
              <a:latin typeface="Lato" panose="020F0502020204030203" pitchFamily="34" charset="0"/>
              <a:ea typeface="Lato" panose="020F0502020204030203" pitchFamily="34" charset="0"/>
              <a:cs typeface="+mj-cs"/>
            </a:endParaRPr>
          </a:p>
        </p:txBody>
      </p:sp>
      <p:sp>
        <p:nvSpPr>
          <p:cNvPr id="8" name="文字方塊 7">
            <a:extLst>
              <a:ext uri="{FF2B5EF4-FFF2-40B4-BE49-F238E27FC236}">
                <a16:creationId xmlns:a16="http://schemas.microsoft.com/office/drawing/2014/main" xmlns="" id="{07A29439-1541-FCB2-90E5-57E7DE4A20DF}"/>
              </a:ext>
            </a:extLst>
          </p:cNvPr>
          <p:cNvSpPr txBox="1"/>
          <p:nvPr/>
        </p:nvSpPr>
        <p:spPr>
          <a:xfrm>
            <a:off x="1351855" y="1619170"/>
            <a:ext cx="10720752" cy="954107"/>
          </a:xfrm>
          <a:prstGeom prst="rect">
            <a:avLst/>
          </a:prstGeom>
          <a:noFill/>
        </p:spPr>
        <p:txBody>
          <a:bodyPr wrap="square">
            <a:spAutoFit/>
          </a:bodyPr>
          <a:lstStyle/>
          <a:p>
            <a:pPr algn="just"/>
            <a:r>
              <a:rPr lang="zh-TW" altLang="en-US" sz="3200" b="1" dirty="0">
                <a:gradFill flip="none" rotWithShape="1">
                  <a:gsLst>
                    <a:gs pos="0">
                      <a:srgbClr val="04B5EC"/>
                    </a:gs>
                    <a:gs pos="100000">
                      <a:srgbClr val="00C88A"/>
                    </a:gs>
                  </a:gsLst>
                  <a:lin ang="0" scaled="1"/>
                  <a:tileRect/>
                </a:gradFill>
                <a:latin typeface="+mj-lt"/>
                <a:ea typeface="微软雅黑" pitchFamily="34" charset="-122"/>
              </a:rPr>
              <a:t>水資源管理與節水是邁向淨零碳排與企業永續經營的關鍵</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a:p>
            <a:pPr algn="just"/>
            <a:endParaRPr lang="en-US" altLang="zh-TW" sz="2400" b="0" i="0" dirty="0">
              <a:solidFill>
                <a:srgbClr val="666666"/>
              </a:solidFill>
              <a:effectLst/>
              <a:latin typeface="Microsoft YaHei" panose="020B0503020204020204" pitchFamily="34" charset="-122"/>
              <a:ea typeface="Microsoft YaHei" panose="020B0503020204020204" pitchFamily="34" charset="-122"/>
            </a:endParaRPr>
          </a:p>
        </p:txBody>
      </p:sp>
      <p:sp>
        <p:nvSpPr>
          <p:cNvPr id="9" name="Oval 2">
            <a:extLst>
              <a:ext uri="{FF2B5EF4-FFF2-40B4-BE49-F238E27FC236}">
                <a16:creationId xmlns:a16="http://schemas.microsoft.com/office/drawing/2014/main" xmlns="" id="{FCF8993F-E618-C997-B941-DD7FA7F170CA}"/>
              </a:ext>
            </a:extLst>
          </p:cNvPr>
          <p:cNvSpPr>
            <a:spLocks noChangeAspect="1"/>
          </p:cNvSpPr>
          <p:nvPr/>
        </p:nvSpPr>
        <p:spPr>
          <a:xfrm>
            <a:off x="1011316" y="2803154"/>
            <a:ext cx="222189" cy="222189"/>
          </a:xfrm>
          <a:prstGeom prst="ellipse">
            <a:avLst/>
          </a:prstGeom>
          <a:solidFill>
            <a:srgbClr val="FFC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b="1" dirty="0">
              <a:solidFill>
                <a:schemeClr val="bg2"/>
              </a:solidFill>
              <a:latin typeface="Lato" panose="020F0502020204030203" pitchFamily="34" charset="0"/>
              <a:ea typeface="Lato" panose="020F0502020204030203" pitchFamily="34" charset="0"/>
              <a:cs typeface="+mj-cs"/>
            </a:endParaRPr>
          </a:p>
        </p:txBody>
      </p:sp>
      <p:sp>
        <p:nvSpPr>
          <p:cNvPr id="16" name="标题 1">
            <a:extLst>
              <a:ext uri="{FF2B5EF4-FFF2-40B4-BE49-F238E27FC236}">
                <a16:creationId xmlns:a16="http://schemas.microsoft.com/office/drawing/2014/main" xmlns="" id="{63C55A86-19E1-EB3D-B43F-53A58794A443}"/>
              </a:ext>
            </a:extLst>
          </p:cNvPr>
          <p:cNvSpPr>
            <a:spLocks noGrp="1"/>
          </p:cNvSpPr>
          <p:nvPr>
            <p:ph type="title"/>
          </p:nvPr>
        </p:nvSpPr>
        <p:spPr>
          <a:xfrm>
            <a:off x="516000" y="358640"/>
            <a:ext cx="11160000" cy="644525"/>
          </a:xfrm>
        </p:spPr>
        <p:txBody>
          <a:bodyPr>
            <a:normAutofit/>
          </a:bodyPr>
          <a:lstStyle/>
          <a:p>
            <a:pPr>
              <a:spcBef>
                <a:spcPts val="0"/>
              </a:spcBef>
              <a:defRPr/>
            </a:pPr>
            <a:r>
              <a:rPr lang="zh-TW" altLang="en-US" sz="3200" b="1" dirty="0">
                <a:latin typeface="微软雅黑" panose="020B0503020204020204" pitchFamily="34" charset="-122"/>
                <a:ea typeface="微软雅黑" panose="020B0503020204020204" pitchFamily="34" charset="-122"/>
                <a:sym typeface="Arial"/>
              </a:rPr>
              <a:t>結語</a:t>
            </a:r>
          </a:p>
        </p:txBody>
      </p:sp>
      <p:sp>
        <p:nvSpPr>
          <p:cNvPr id="17" name="文字方塊 16">
            <a:extLst>
              <a:ext uri="{FF2B5EF4-FFF2-40B4-BE49-F238E27FC236}">
                <a16:creationId xmlns:a16="http://schemas.microsoft.com/office/drawing/2014/main" xmlns="" id="{E92EF1DE-D976-8BCD-645C-10F173E47402}"/>
              </a:ext>
            </a:extLst>
          </p:cNvPr>
          <p:cNvSpPr txBox="1"/>
          <p:nvPr/>
        </p:nvSpPr>
        <p:spPr>
          <a:xfrm>
            <a:off x="1351855" y="3584634"/>
            <a:ext cx="10720752" cy="954107"/>
          </a:xfrm>
          <a:prstGeom prst="rect">
            <a:avLst/>
          </a:prstGeom>
          <a:noFill/>
        </p:spPr>
        <p:txBody>
          <a:bodyPr wrap="square">
            <a:spAutoFit/>
          </a:bodyPr>
          <a:lstStyle/>
          <a:p>
            <a:pPr algn="just"/>
            <a:r>
              <a:rPr lang="zh-TW" altLang="en-US" sz="3200" b="1" dirty="0">
                <a:gradFill flip="none" rotWithShape="1">
                  <a:gsLst>
                    <a:gs pos="0">
                      <a:srgbClr val="04B5EC"/>
                    </a:gs>
                    <a:gs pos="100000">
                      <a:srgbClr val="00C88A"/>
                    </a:gs>
                  </a:gsLst>
                  <a:lin ang="0" scaled="1"/>
                  <a:tileRect/>
                </a:gradFill>
                <a:latin typeface="+mj-lt"/>
                <a:ea typeface="微软雅黑" pitchFamily="34" charset="-122"/>
              </a:rPr>
              <a:t>產業可善用政府節水輔導資源，提升用水回收率</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a:p>
            <a:pPr algn="just"/>
            <a:endParaRPr lang="en-US" altLang="zh-TW" sz="2400" b="0" i="0" dirty="0">
              <a:solidFill>
                <a:srgbClr val="666666"/>
              </a:solidFill>
              <a:effectLst/>
              <a:latin typeface="Microsoft YaHei" panose="020B0503020204020204" pitchFamily="34" charset="-122"/>
              <a:ea typeface="Microsoft YaHei" panose="020B0503020204020204" pitchFamily="34" charset="-122"/>
            </a:endParaRPr>
          </a:p>
        </p:txBody>
      </p:sp>
      <p:sp>
        <p:nvSpPr>
          <p:cNvPr id="18" name="Oval 2">
            <a:extLst>
              <a:ext uri="{FF2B5EF4-FFF2-40B4-BE49-F238E27FC236}">
                <a16:creationId xmlns:a16="http://schemas.microsoft.com/office/drawing/2014/main" xmlns="" id="{9671D7D2-9C5A-A565-5DB6-2F5CC526F1D1}"/>
              </a:ext>
            </a:extLst>
          </p:cNvPr>
          <p:cNvSpPr>
            <a:spLocks noChangeAspect="1"/>
          </p:cNvSpPr>
          <p:nvPr/>
        </p:nvSpPr>
        <p:spPr>
          <a:xfrm>
            <a:off x="1011317" y="3782196"/>
            <a:ext cx="222189" cy="22218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200" b="1" dirty="0">
              <a:solidFill>
                <a:schemeClr val="bg2"/>
              </a:solidFill>
              <a:latin typeface="Lato" panose="020F0502020204030203" pitchFamily="34" charset="0"/>
              <a:ea typeface="Lato" panose="020F0502020204030203" pitchFamily="34" charset="0"/>
              <a:cs typeface="+mj-cs"/>
            </a:endParaRPr>
          </a:p>
        </p:txBody>
      </p:sp>
      <p:sp>
        <p:nvSpPr>
          <p:cNvPr id="19" name="文字方塊 18">
            <a:extLst>
              <a:ext uri="{FF2B5EF4-FFF2-40B4-BE49-F238E27FC236}">
                <a16:creationId xmlns:a16="http://schemas.microsoft.com/office/drawing/2014/main" xmlns="" id="{6C1AEEBD-3DB4-54F6-D0DE-83278FDC1E26}"/>
              </a:ext>
            </a:extLst>
          </p:cNvPr>
          <p:cNvSpPr txBox="1"/>
          <p:nvPr/>
        </p:nvSpPr>
        <p:spPr>
          <a:xfrm>
            <a:off x="1351855" y="2693360"/>
            <a:ext cx="10720752" cy="584775"/>
          </a:xfrm>
          <a:prstGeom prst="rect">
            <a:avLst/>
          </a:prstGeom>
          <a:noFill/>
        </p:spPr>
        <p:txBody>
          <a:bodyPr wrap="square">
            <a:spAutoFit/>
          </a:bodyPr>
          <a:lstStyle/>
          <a:p>
            <a:pPr algn="just"/>
            <a:r>
              <a:rPr lang="zh-TW" altLang="en-US" sz="3200" b="1" dirty="0">
                <a:gradFill flip="none" rotWithShape="1">
                  <a:gsLst>
                    <a:gs pos="0">
                      <a:srgbClr val="04B5EC"/>
                    </a:gs>
                    <a:gs pos="100000">
                      <a:srgbClr val="00C88A"/>
                    </a:gs>
                  </a:gsLst>
                  <a:lin ang="0" scaled="1"/>
                  <a:tileRect/>
                </a:gradFill>
                <a:latin typeface="+mj-lt"/>
                <a:ea typeface="微软雅黑" pitchFamily="34" charset="-122"/>
              </a:rPr>
              <a:t>產業節水除能降低缺水風險，亦能降低企業碳排放量</a:t>
            </a:r>
            <a:endParaRPr lang="en-US" altLang="zh-TW" sz="2400" b="0" i="0" dirty="0">
              <a:solidFill>
                <a:srgbClr val="666666"/>
              </a:solidFill>
              <a:effectLst/>
              <a:latin typeface="Microsoft YaHei" panose="020B0503020204020204" pitchFamily="34" charset="-122"/>
              <a:ea typeface="Microsoft YaHei" panose="020B0503020204020204" pitchFamily="34" charset="-122"/>
            </a:endParaRPr>
          </a:p>
        </p:txBody>
      </p:sp>
      <p:pic>
        <p:nvPicPr>
          <p:cNvPr id="21" name="圖片 20">
            <a:extLst>
              <a:ext uri="{FF2B5EF4-FFF2-40B4-BE49-F238E27FC236}">
                <a16:creationId xmlns:a16="http://schemas.microsoft.com/office/drawing/2014/main" xmlns="" id="{231728E4-5342-D340-79DA-A1D8E2E4776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83121" y="4394057"/>
            <a:ext cx="2641952" cy="1689545"/>
          </a:xfrm>
          <a:prstGeom prst="ellipse">
            <a:avLst/>
          </a:prstGeom>
          <a:ln>
            <a:noFill/>
          </a:ln>
          <a:effectLst>
            <a:softEdge rad="112500"/>
          </a:effectLst>
        </p:spPr>
      </p:pic>
      <p:sp>
        <p:nvSpPr>
          <p:cNvPr id="23" name="Oval 2">
            <a:extLst>
              <a:ext uri="{FF2B5EF4-FFF2-40B4-BE49-F238E27FC236}">
                <a16:creationId xmlns:a16="http://schemas.microsoft.com/office/drawing/2014/main" xmlns="" id="{346252D3-819A-533B-54B2-DBBAECD80F2F}"/>
              </a:ext>
            </a:extLst>
          </p:cNvPr>
          <p:cNvSpPr>
            <a:spLocks noChangeAspect="1"/>
          </p:cNvSpPr>
          <p:nvPr/>
        </p:nvSpPr>
        <p:spPr>
          <a:xfrm>
            <a:off x="1011316" y="4788923"/>
            <a:ext cx="222189" cy="222189"/>
          </a:xfrm>
          <a:prstGeom prst="ellipse">
            <a:avLst/>
          </a:prstGeom>
          <a:solidFill>
            <a:srgbClr val="FFC0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200" b="1" dirty="0">
              <a:solidFill>
                <a:schemeClr val="bg2"/>
              </a:solidFill>
              <a:latin typeface="Lato" panose="020F0502020204030203" pitchFamily="34" charset="0"/>
              <a:ea typeface="Lato" panose="020F0502020204030203" pitchFamily="34" charset="0"/>
              <a:cs typeface="+mj-cs"/>
            </a:endParaRPr>
          </a:p>
        </p:txBody>
      </p:sp>
      <p:sp>
        <p:nvSpPr>
          <p:cNvPr id="24" name="文字方塊 23">
            <a:extLst>
              <a:ext uri="{FF2B5EF4-FFF2-40B4-BE49-F238E27FC236}">
                <a16:creationId xmlns:a16="http://schemas.microsoft.com/office/drawing/2014/main" xmlns="" id="{9614BBFF-B236-90FC-1B65-70322A858237}"/>
              </a:ext>
            </a:extLst>
          </p:cNvPr>
          <p:cNvSpPr txBox="1"/>
          <p:nvPr/>
        </p:nvSpPr>
        <p:spPr>
          <a:xfrm>
            <a:off x="1351855" y="4679129"/>
            <a:ext cx="10720752" cy="1077218"/>
          </a:xfrm>
          <a:prstGeom prst="rect">
            <a:avLst/>
          </a:prstGeom>
          <a:noFill/>
        </p:spPr>
        <p:txBody>
          <a:bodyPr wrap="square">
            <a:spAutoFit/>
          </a:bodyPr>
          <a:lstStyle/>
          <a:p>
            <a:pPr algn="just"/>
            <a:r>
              <a:rPr lang="zh-TW" altLang="en-US" sz="3200" b="1" dirty="0">
                <a:gradFill flip="none" rotWithShape="1">
                  <a:gsLst>
                    <a:gs pos="0">
                      <a:srgbClr val="04B5EC"/>
                    </a:gs>
                    <a:gs pos="100000">
                      <a:srgbClr val="00C88A"/>
                    </a:gs>
                  </a:gsLst>
                  <a:lin ang="0" scaled="1"/>
                  <a:tileRect/>
                </a:gradFill>
                <a:latin typeface="+mj-lt"/>
                <a:ea typeface="微软雅黑" pitchFamily="34" charset="-122"/>
              </a:rPr>
              <a:t>鼓勵企業帶領供應鏈廠商共同節水，</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a:p>
            <a:pPr algn="just"/>
            <a:r>
              <a:rPr lang="zh-TW" altLang="en-US" sz="3200" b="1" dirty="0">
                <a:gradFill flip="none" rotWithShape="1">
                  <a:gsLst>
                    <a:gs pos="0">
                      <a:srgbClr val="04B5EC"/>
                    </a:gs>
                    <a:gs pos="100000">
                      <a:srgbClr val="00C88A"/>
                    </a:gs>
                  </a:gsLst>
                  <a:lin ang="0" scaled="1"/>
                  <a:tileRect/>
                </a:gradFill>
                <a:latin typeface="+mj-lt"/>
                <a:ea typeface="微软雅黑" pitchFamily="34" charset="-122"/>
              </a:rPr>
              <a:t>實現綠色供應鏈</a:t>
            </a:r>
            <a:endParaRPr lang="en-US" altLang="zh-TW" sz="3200" b="1" dirty="0">
              <a:gradFill flip="none" rotWithShape="1">
                <a:gsLst>
                  <a:gs pos="0">
                    <a:srgbClr val="04B5EC"/>
                  </a:gs>
                  <a:gs pos="100000">
                    <a:srgbClr val="00C88A"/>
                  </a:gs>
                </a:gsLst>
                <a:lin ang="0" scaled="1"/>
                <a:tileRect/>
              </a:gradFill>
              <a:latin typeface="+mj-lt"/>
              <a:ea typeface="微软雅黑" pitchFamily="34" charset="-122"/>
            </a:endParaRPr>
          </a:p>
        </p:txBody>
      </p:sp>
    </p:spTree>
    <p:custDataLst>
      <p:tags r:id="rId1"/>
    </p:custDataLst>
    <p:extLst>
      <p:ext uri="{BB962C8B-B14F-4D97-AF65-F5344CB8AC3E}">
        <p14:creationId xmlns:p14="http://schemas.microsoft.com/office/powerpoint/2010/main" xmlns="" val="12552911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5400000">
            <a:off x="-59458" y="1457187"/>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a:off x="2166742" y="1457187"/>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16200000">
            <a:off x="3651454" y="1457187"/>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16200000">
            <a:off x="1424386" y="1888256"/>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5400000">
            <a:off x="-59458" y="2319325"/>
            <a:ext cx="862140" cy="74322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rot="16200000">
            <a:off x="682030" y="2319325"/>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5400000">
            <a:off x="1425254" y="2319325"/>
            <a:ext cx="862140" cy="74322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93"/>
          <p:cNvSpPr/>
          <p:nvPr/>
        </p:nvSpPr>
        <p:spPr>
          <a:xfrm rot="16200000">
            <a:off x="-60326" y="2750394"/>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等腰三角形 91"/>
          <p:cNvSpPr/>
          <p:nvPr/>
        </p:nvSpPr>
        <p:spPr>
          <a:xfrm rot="16200000">
            <a:off x="1424386" y="2750394"/>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p:cNvSpPr/>
          <p:nvPr/>
        </p:nvSpPr>
        <p:spPr>
          <a:xfrm rot="16200000">
            <a:off x="2898706" y="2750393"/>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等腰三角形 87"/>
          <p:cNvSpPr/>
          <p:nvPr/>
        </p:nvSpPr>
        <p:spPr>
          <a:xfrm rot="16200000">
            <a:off x="4389049" y="2748013"/>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5400000">
            <a:off x="-59458" y="3181463"/>
            <a:ext cx="862140" cy="7432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rot="16200000">
            <a:off x="2161980" y="3179082"/>
            <a:ext cx="862140" cy="743224"/>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rot="5400000">
            <a:off x="2905204" y="3179082"/>
            <a:ext cx="862140" cy="74322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p:cNvSpPr/>
          <p:nvPr/>
        </p:nvSpPr>
        <p:spPr>
          <a:xfrm rot="5400000">
            <a:off x="4389916" y="3179082"/>
            <a:ext cx="862140" cy="74322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等腰三角形 123"/>
          <p:cNvSpPr/>
          <p:nvPr/>
        </p:nvSpPr>
        <p:spPr>
          <a:xfrm rot="16200000">
            <a:off x="-60326" y="3612532"/>
            <a:ext cx="862140" cy="743224"/>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等腰三角形 119"/>
          <p:cNvSpPr/>
          <p:nvPr/>
        </p:nvSpPr>
        <p:spPr>
          <a:xfrm rot="16200000">
            <a:off x="2904336" y="3610151"/>
            <a:ext cx="862140" cy="743224"/>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等腰三角形 120"/>
          <p:cNvSpPr/>
          <p:nvPr/>
        </p:nvSpPr>
        <p:spPr>
          <a:xfrm rot="5400000">
            <a:off x="3647560" y="3610151"/>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等腰三角形 111"/>
          <p:cNvSpPr/>
          <p:nvPr/>
        </p:nvSpPr>
        <p:spPr>
          <a:xfrm rot="5400000">
            <a:off x="-59458" y="4043601"/>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16200000">
            <a:off x="2166742" y="4043601"/>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等腰三角形 105"/>
          <p:cNvSpPr/>
          <p:nvPr/>
        </p:nvSpPr>
        <p:spPr>
          <a:xfrm rot="5400000">
            <a:off x="4389916" y="4041220"/>
            <a:ext cx="862140" cy="743224"/>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等腰三角形 153"/>
          <p:cNvSpPr/>
          <p:nvPr/>
        </p:nvSpPr>
        <p:spPr>
          <a:xfrm rot="16200000">
            <a:off x="-60326" y="4474670"/>
            <a:ext cx="862140" cy="743224"/>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等腰三角形 151"/>
          <p:cNvSpPr/>
          <p:nvPr/>
        </p:nvSpPr>
        <p:spPr>
          <a:xfrm rot="16200000">
            <a:off x="1424386" y="4474670"/>
            <a:ext cx="862140" cy="743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等腰三角形 141"/>
          <p:cNvSpPr/>
          <p:nvPr/>
        </p:nvSpPr>
        <p:spPr>
          <a:xfrm rot="5400000">
            <a:off x="-59458" y="4905739"/>
            <a:ext cx="862140" cy="743224"/>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等腰三角形 138"/>
          <p:cNvSpPr/>
          <p:nvPr/>
        </p:nvSpPr>
        <p:spPr>
          <a:xfrm rot="16200000">
            <a:off x="682030" y="4905739"/>
            <a:ext cx="862140" cy="74322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等腰三角形 139"/>
          <p:cNvSpPr/>
          <p:nvPr/>
        </p:nvSpPr>
        <p:spPr>
          <a:xfrm rot="5400000">
            <a:off x="1425254" y="4905739"/>
            <a:ext cx="862140" cy="7432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等腰三角形 168"/>
          <p:cNvSpPr/>
          <p:nvPr/>
        </p:nvSpPr>
        <p:spPr>
          <a:xfrm rot="16200000">
            <a:off x="682030" y="5767882"/>
            <a:ext cx="862140" cy="743224"/>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任意多边形 203"/>
          <p:cNvSpPr/>
          <p:nvPr/>
        </p:nvSpPr>
        <p:spPr>
          <a:xfrm>
            <a:off x="2227069" y="1828798"/>
            <a:ext cx="1481241" cy="1718240"/>
          </a:xfrm>
          <a:custGeom>
            <a:avLst/>
            <a:gdLst>
              <a:gd name="connsiteX0" fmla="*/ 0 w 1481241"/>
              <a:gd name="connsiteY0" fmla="*/ 0 h 1718240"/>
              <a:gd name="connsiteX1" fmla="*/ 1481241 w 1481241"/>
              <a:gd name="connsiteY1" fmla="*/ 859120 h 1718240"/>
              <a:gd name="connsiteX2" fmla="*/ 0 w 1481241"/>
              <a:gd name="connsiteY2" fmla="*/ 1718240 h 1718240"/>
              <a:gd name="connsiteX3" fmla="*/ 0 w 1481241"/>
              <a:gd name="connsiteY3" fmla="*/ 0 h 1718240"/>
            </a:gdLst>
            <a:ahLst/>
            <a:cxnLst>
              <a:cxn ang="0">
                <a:pos x="connsiteX0" y="connsiteY0"/>
              </a:cxn>
              <a:cxn ang="0">
                <a:pos x="connsiteX1" y="connsiteY1"/>
              </a:cxn>
              <a:cxn ang="0">
                <a:pos x="connsiteX2" y="connsiteY2"/>
              </a:cxn>
              <a:cxn ang="0">
                <a:pos x="connsiteX3" y="connsiteY3"/>
              </a:cxn>
            </a:cxnLst>
            <a:rect l="l" t="t" r="r" b="b"/>
            <a:pathLst>
              <a:path w="1481241" h="1718240">
                <a:moveTo>
                  <a:pt x="0" y="0"/>
                </a:moveTo>
                <a:lnTo>
                  <a:pt x="1481241" y="859120"/>
                </a:lnTo>
                <a:lnTo>
                  <a:pt x="0" y="1718240"/>
                </a:lnTo>
                <a:lnTo>
                  <a:pt x="0" y="0"/>
                </a:lnTo>
                <a:close/>
              </a:path>
            </a:pathLst>
          </a:custGeom>
          <a:blipFill dpi="0" rotWithShape="1">
            <a:blip r:embed="rId4" cstate="print">
              <a:extLst>
                <a:ext uri="{28A0092B-C50C-407E-A947-70E740481C1C}">
                  <a14:useLocalDpi xmlns:a14="http://schemas.microsoft.com/office/drawing/2010/main" xmlns="" val="0"/>
                </a:ext>
              </a:extLst>
            </a:blip>
            <a:srcRect/>
            <a:stretch>
              <a:fillRect l="-14670" t="-4434"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任意多边形 202"/>
          <p:cNvSpPr/>
          <p:nvPr/>
        </p:nvSpPr>
        <p:spPr>
          <a:xfrm>
            <a:off x="742356" y="2690935"/>
            <a:ext cx="2225332" cy="2581386"/>
          </a:xfrm>
          <a:custGeom>
            <a:avLst/>
            <a:gdLst>
              <a:gd name="connsiteX0" fmla="*/ 0 w 2225332"/>
              <a:gd name="connsiteY0" fmla="*/ 0 h 2581386"/>
              <a:gd name="connsiteX1" fmla="*/ 2225332 w 2225332"/>
              <a:gd name="connsiteY1" fmla="*/ 1290693 h 2581386"/>
              <a:gd name="connsiteX2" fmla="*/ 0 w 2225332"/>
              <a:gd name="connsiteY2" fmla="*/ 2581386 h 2581386"/>
              <a:gd name="connsiteX3" fmla="*/ 0 w 2225332"/>
              <a:gd name="connsiteY3" fmla="*/ 0 h 2581386"/>
            </a:gdLst>
            <a:ahLst/>
            <a:cxnLst>
              <a:cxn ang="0">
                <a:pos x="connsiteX0" y="connsiteY0"/>
              </a:cxn>
              <a:cxn ang="0">
                <a:pos x="connsiteX1" y="connsiteY1"/>
              </a:cxn>
              <a:cxn ang="0">
                <a:pos x="connsiteX2" y="connsiteY2"/>
              </a:cxn>
              <a:cxn ang="0">
                <a:pos x="connsiteX3" y="connsiteY3"/>
              </a:cxn>
            </a:cxnLst>
            <a:rect l="l" t="t" r="r" b="b"/>
            <a:pathLst>
              <a:path w="2225332" h="2581386">
                <a:moveTo>
                  <a:pt x="0" y="0"/>
                </a:moveTo>
                <a:lnTo>
                  <a:pt x="2225332" y="1290693"/>
                </a:lnTo>
                <a:lnTo>
                  <a:pt x="0" y="2581386"/>
                </a:lnTo>
                <a:lnTo>
                  <a:pt x="0" y="0"/>
                </a:lnTo>
                <a:close/>
              </a:path>
            </a:pathLst>
          </a:custGeom>
          <a:blipFill dpi="0" rotWithShape="1">
            <a:blip r:embed="rId5" cstate="print">
              <a:extLst>
                <a:ext uri="{28A0092B-C50C-407E-A947-70E740481C1C}">
                  <a14:useLocalDpi xmlns:a14="http://schemas.microsoft.com/office/drawing/2010/main" xmlns="" val="0"/>
                </a:ext>
              </a:extLst>
            </a:blip>
            <a:srcRect/>
            <a:stretch>
              <a:fillRect l="-145226" t="-38023" r="-87700" b="-504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任意多边形 201"/>
          <p:cNvSpPr/>
          <p:nvPr/>
        </p:nvSpPr>
        <p:spPr>
          <a:xfrm>
            <a:off x="2227069" y="4415212"/>
            <a:ext cx="1481241" cy="1718240"/>
          </a:xfrm>
          <a:custGeom>
            <a:avLst/>
            <a:gdLst>
              <a:gd name="connsiteX0" fmla="*/ 0 w 1481241"/>
              <a:gd name="connsiteY0" fmla="*/ 0 h 1718240"/>
              <a:gd name="connsiteX1" fmla="*/ 1481241 w 1481241"/>
              <a:gd name="connsiteY1" fmla="*/ 859120 h 1718240"/>
              <a:gd name="connsiteX2" fmla="*/ 0 w 1481241"/>
              <a:gd name="connsiteY2" fmla="*/ 1718240 h 1718240"/>
              <a:gd name="connsiteX3" fmla="*/ 0 w 1481241"/>
              <a:gd name="connsiteY3" fmla="*/ 0 h 1718240"/>
            </a:gdLst>
            <a:ahLst/>
            <a:cxnLst>
              <a:cxn ang="0">
                <a:pos x="connsiteX0" y="connsiteY0"/>
              </a:cxn>
              <a:cxn ang="0">
                <a:pos x="connsiteX1" y="connsiteY1"/>
              </a:cxn>
              <a:cxn ang="0">
                <a:pos x="connsiteX2" y="connsiteY2"/>
              </a:cxn>
              <a:cxn ang="0">
                <a:pos x="connsiteX3" y="connsiteY3"/>
              </a:cxn>
            </a:cxnLst>
            <a:rect l="l" t="t" r="r" b="b"/>
            <a:pathLst>
              <a:path w="1481241" h="1718240">
                <a:moveTo>
                  <a:pt x="0" y="0"/>
                </a:moveTo>
                <a:lnTo>
                  <a:pt x="1481241" y="859120"/>
                </a:lnTo>
                <a:lnTo>
                  <a:pt x="0" y="1718240"/>
                </a:lnTo>
                <a:lnTo>
                  <a:pt x="0" y="0"/>
                </a:lnTo>
                <a:close/>
              </a:path>
            </a:pathLst>
          </a:custGeom>
          <a:blipFill dpi="0" rotWithShape="1">
            <a:blip r:embed="rId6" cstate="print">
              <a:extLst>
                <a:ext uri="{28A0092B-C50C-407E-A947-70E740481C1C}">
                  <a14:useLocalDpi xmlns:a14="http://schemas.microsoft.com/office/drawing/2010/main" xmlns="" val="0"/>
                </a:ext>
              </a:extLst>
            </a:blip>
            <a:srcRect/>
            <a:stretch>
              <a:fillRect l="-30014" r="-300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581728" y="2688555"/>
            <a:ext cx="5793577" cy="768415"/>
          </a:xfrm>
          <a:prstGeom prst="rect">
            <a:avLst/>
          </a:prstGeom>
        </p:spPr>
        <p:txBody>
          <a:bodyPr wrap="square">
            <a:spAutoFit/>
          </a:bodyPr>
          <a:lstStyle/>
          <a:p>
            <a:pPr>
              <a:lnSpc>
                <a:spcPct val="120000"/>
              </a:lnSpc>
            </a:pPr>
            <a:r>
              <a:rPr lang="zh-TW" altLang="en-US" sz="4000" b="1" spc="150" dirty="0">
                <a:solidFill>
                  <a:schemeClr val="accent2"/>
                </a:solidFill>
                <a:latin typeface="微软雅黑" panose="020B0503020204020204" pitchFamily="34" charset="-122"/>
                <a:ea typeface="微软雅黑" panose="020B0503020204020204" pitchFamily="34" charset="-122"/>
              </a:rPr>
              <a:t>簡報結束 敬請指教</a:t>
            </a:r>
            <a:endParaRPr lang="zh-CN" altLang="en-US" sz="3200" b="1" dirty="0">
              <a:solidFill>
                <a:schemeClr val="accent3"/>
              </a:solidFill>
              <a:latin typeface="微软雅黑" panose="020B0503020204020204" pitchFamily="34" charset="-122"/>
              <a:ea typeface="微软雅黑" panose="020B0503020204020204" pitchFamily="34" charset="-122"/>
            </a:endParaRPr>
          </a:p>
        </p:txBody>
      </p:sp>
      <p:sp>
        <p:nvSpPr>
          <p:cNvPr id="46" name="等腰三角形 45"/>
          <p:cNvSpPr/>
          <p:nvPr/>
        </p:nvSpPr>
        <p:spPr>
          <a:xfrm rot="16200000">
            <a:off x="9600001" y="-320993"/>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5400000">
            <a:off x="10235294" y="-320993"/>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16200000">
            <a:off x="10870588" y="-320993"/>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5400000">
            <a:off x="11505882" y="-320993"/>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5400000">
            <a:off x="9600001" y="4747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16200000">
            <a:off x="10235294" y="4747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nvSpPr>
        <p:spPr>
          <a:xfrm rot="5400000">
            <a:off x="10870588" y="47478"/>
            <a:ext cx="736941" cy="635294"/>
          </a:xfrm>
          <a:prstGeom prst="triangl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nvSpPr>
        <p:spPr>
          <a:xfrm rot="16200000">
            <a:off x="11505882" y="47478"/>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10870588" y="41594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p:cNvSpPr/>
          <p:nvPr/>
        </p:nvSpPr>
        <p:spPr>
          <a:xfrm rot="5400000">
            <a:off x="11505882" y="415948"/>
            <a:ext cx="736941" cy="635294"/>
          </a:xfrm>
          <a:prstGeom prst="triangle">
            <a:avLst/>
          </a:prstGeom>
          <a:solidFill>
            <a:schemeClr val="bg2">
              <a:lumMod val="9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等腰三角形 59"/>
          <p:cNvSpPr/>
          <p:nvPr/>
        </p:nvSpPr>
        <p:spPr>
          <a:xfrm rot="5400000">
            <a:off x="10870588"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16200000">
            <a:off x="11505882" y="78441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16200000">
            <a:off x="10870588" y="1152888"/>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5400000">
            <a:off x="11505882" y="1152888"/>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6200000">
            <a:off x="11505882" y="1705113"/>
            <a:ext cx="736941" cy="635294"/>
          </a:xfrm>
          <a:prstGeom prst="triangle">
            <a:avLst/>
          </a:prstGeom>
          <a:solidFill>
            <a:schemeClr val="bg1">
              <a:lumMod val="9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16200000">
            <a:off x="11505883" y="1521356"/>
            <a:ext cx="736941" cy="635294"/>
          </a:xfrm>
          <a:prstGeom prst="triangle">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等腰三角形 67"/>
          <p:cNvSpPr/>
          <p:nvPr/>
        </p:nvSpPr>
        <p:spPr>
          <a:xfrm rot="5400000">
            <a:off x="10235292" y="415947"/>
            <a:ext cx="736941" cy="635294"/>
          </a:xfrm>
          <a:prstGeom prst="triangle">
            <a:avLst/>
          </a:pr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xmlns="" val="20064815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8" name="组合 617"/>
          <p:cNvGrpSpPr/>
          <p:nvPr/>
        </p:nvGrpSpPr>
        <p:grpSpPr>
          <a:xfrm>
            <a:off x="5203760" y="-369459"/>
            <a:ext cx="6988240" cy="4421651"/>
            <a:chOff x="5203760" y="-369459"/>
            <a:chExt cx="6988240" cy="4421651"/>
          </a:xfrm>
        </p:grpSpPr>
        <p:sp>
          <p:nvSpPr>
            <p:cNvPr id="519" name="等腰三角形 518"/>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0" name="等腰三角形 519"/>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1" name="等腰三角形 520"/>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2" name="等腰三角形 521"/>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3" name="等腰三角形 522"/>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4" name="等腰三角形 523"/>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5" name="等腰三角形 524"/>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6" name="等腰三角形 525"/>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7" name="等腰三角形 526"/>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8" name="等腰三角形 527"/>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9" name="等腰三角形 528"/>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0" name="等腰三角形 529"/>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1" name="等腰三角形 530"/>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2" name="等腰三角形 531"/>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3" name="等腰三角形 532"/>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4" name="等腰三角形 533"/>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5" name="等腰三角形 534"/>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6" name="等腰三角形 535"/>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7" name="等腰三角形 536"/>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8" name="等腰三角形 537"/>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9" name="等腰三角形 538"/>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0" name="等腰三角形 539"/>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1" name="等腰三角形 540"/>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2" name="等腰三角形 541"/>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3" name="等腰三角形 542"/>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4" name="等腰三角形 543"/>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5" name="等腰三角形 544"/>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6" name="等腰三角形 545"/>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7" name="等腰三角形 546"/>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8" name="等腰三角形 547"/>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9" name="等腰三角形 548"/>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0" name="等腰三角形 549"/>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1" name="等腰三角形 550"/>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2" name="等腰三角形 551"/>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3" name="等腰三角形 552"/>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4" name="等腰三角形 553"/>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5" name="等腰三角形 554"/>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6" name="等腰三角形 555"/>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7" name="等腰三角形 556"/>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8" name="等腰三角形 557"/>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9" name="等腰三角形 558"/>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等腰三角形 559"/>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等腰三角形 560"/>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2" name="等腰三角形 561"/>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3" name="等腰三角形 562"/>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4" name="等腰三角形 563"/>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5" name="等腰三角形 564"/>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6" name="等腰三角形 565"/>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7" name="等腰三角形 566"/>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8" name="等腰三角形 567"/>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9" name="等腰三角形 568"/>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0" name="等腰三角形 569"/>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1" name="等腰三角形 570"/>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2" name="等腰三角形 571"/>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3" name="等腰三角形 572"/>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4" name="等腰三角形 573"/>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5" name="等腰三角形 574"/>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6" name="等腰三角形 575"/>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7" name="等腰三角形 576"/>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8" name="等腰三角形 577"/>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9" name="等腰三角形 578"/>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0" name="等腰三角形 579"/>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1" name="等腰三角形 580"/>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2" name="等腰三角形 581"/>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3" name="等腰三角形 582"/>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4" name="等腰三角形 583"/>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5" name="等腰三角形 584"/>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6" name="等腰三角形 585"/>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7" name="等腰三角形 586"/>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xmlns="" id="{E2530727-25AF-4A42-D71C-721BFE90FC6B}"/>
              </a:ext>
            </a:extLst>
          </p:cNvPr>
          <p:cNvGrpSpPr/>
          <p:nvPr/>
        </p:nvGrpSpPr>
        <p:grpSpPr>
          <a:xfrm>
            <a:off x="4394141" y="2650949"/>
            <a:ext cx="2254528" cy="1401244"/>
            <a:chOff x="4064470" y="-110939"/>
            <a:chExt cx="2254528" cy="1401244"/>
          </a:xfrm>
        </p:grpSpPr>
        <p:sp>
          <p:nvSpPr>
            <p:cNvPr id="3" name="文本框 2">
              <a:extLst>
                <a:ext uri="{FF2B5EF4-FFF2-40B4-BE49-F238E27FC236}">
                  <a16:creationId xmlns:a16="http://schemas.microsoft.com/office/drawing/2014/main" xmlns="" id="{7EA9ADA9-F19B-965F-DEDF-456F1025CAED}"/>
                </a:ext>
              </a:extLst>
            </p:cNvPr>
            <p:cNvSpPr txBox="1"/>
            <p:nvPr/>
          </p:nvSpPr>
          <p:spPr>
            <a:xfrm>
              <a:off x="4586443" y="582419"/>
              <a:ext cx="121058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b="1" dirty="0">
                  <a:solidFill>
                    <a:srgbClr val="44546A"/>
                  </a:solidFill>
                  <a:latin typeface="Arial"/>
                  <a:ea typeface="微软雅黑"/>
                </a:rPr>
                <a:t>前言</a:t>
              </a:r>
              <a:endParaRPr lang="zh-CN" altLang="en-US" sz="4000" b="1" dirty="0">
                <a:solidFill>
                  <a:srgbClr val="44546A"/>
                </a:solidFill>
                <a:latin typeface="Arial"/>
                <a:ea typeface="微软雅黑"/>
              </a:endParaRPr>
            </a:p>
          </p:txBody>
        </p:sp>
        <p:sp>
          <p:nvSpPr>
            <p:cNvPr id="4" name="文本框 4">
              <a:extLst>
                <a:ext uri="{FF2B5EF4-FFF2-40B4-BE49-F238E27FC236}">
                  <a16:creationId xmlns:a16="http://schemas.microsoft.com/office/drawing/2014/main" xmlns="" id="{1E21F764-23FD-0449-FE3F-55619C54009C}"/>
                </a:ext>
              </a:extLst>
            </p:cNvPr>
            <p:cNvSpPr txBox="1"/>
            <p:nvPr/>
          </p:nvSpPr>
          <p:spPr>
            <a:xfrm>
              <a:off x="4064470" y="-110939"/>
              <a:ext cx="2254528" cy="707886"/>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AB464"/>
                  </a:solidFill>
                  <a:effectLst/>
                  <a:uLnTx/>
                  <a:uFillTx/>
                  <a:latin typeface="Arial"/>
                  <a:ea typeface="微软雅黑"/>
                </a:rPr>
                <a:t>PART 01</a:t>
              </a:r>
              <a:endParaRPr kumimoji="0" lang="zh-CN" altLang="en-US" sz="4000" b="1" i="0" u="none" strike="noStrike" kern="1200" cap="none" spc="0" normalizeH="0" baseline="0" noProof="0" dirty="0">
                <a:ln>
                  <a:noFill/>
                </a:ln>
                <a:solidFill>
                  <a:srgbClr val="FAB464"/>
                </a:solidFill>
                <a:effectLst/>
                <a:uLnTx/>
                <a:uFillTx/>
                <a:latin typeface="Arial"/>
                <a:ea typeface="微软雅黑"/>
              </a:endParaRPr>
            </a:p>
          </p:txBody>
        </p:sp>
      </p:grpSp>
      <p:grpSp>
        <p:nvGrpSpPr>
          <p:cNvPr id="6" name="组合 360">
            <a:extLst>
              <a:ext uri="{FF2B5EF4-FFF2-40B4-BE49-F238E27FC236}">
                <a16:creationId xmlns:a16="http://schemas.microsoft.com/office/drawing/2014/main" xmlns="" id="{925C1F69-A7F0-ACD8-698D-7D98898C9B07}"/>
              </a:ext>
            </a:extLst>
          </p:cNvPr>
          <p:cNvGrpSpPr/>
          <p:nvPr/>
        </p:nvGrpSpPr>
        <p:grpSpPr>
          <a:xfrm>
            <a:off x="-10549" y="3165604"/>
            <a:ext cx="3811767" cy="4051507"/>
            <a:chOff x="-10549" y="3165604"/>
            <a:chExt cx="3811767" cy="4051507"/>
          </a:xfrm>
        </p:grpSpPr>
        <p:sp>
          <p:nvSpPr>
            <p:cNvPr id="7" name="等腰三角形 6">
              <a:extLst>
                <a:ext uri="{FF2B5EF4-FFF2-40B4-BE49-F238E27FC236}">
                  <a16:creationId xmlns:a16="http://schemas.microsoft.com/office/drawing/2014/main" xmlns="" id="{9A8F1AB4-5B79-05AC-4D28-DB27BF118207}"/>
                </a:ext>
              </a:extLst>
            </p:cNvPr>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a:extLst>
                <a:ext uri="{FF2B5EF4-FFF2-40B4-BE49-F238E27FC236}">
                  <a16:creationId xmlns:a16="http://schemas.microsoft.com/office/drawing/2014/main" xmlns="" id="{ACEBB9DD-2E1F-6CA5-94D4-7C8EFBDD210A}"/>
                </a:ext>
              </a:extLst>
            </p:cNvPr>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a:extLst>
                <a:ext uri="{FF2B5EF4-FFF2-40B4-BE49-F238E27FC236}">
                  <a16:creationId xmlns:a16="http://schemas.microsoft.com/office/drawing/2014/main" xmlns="" id="{A47A916C-A6DB-1CFB-C841-ED0D1A4DB701}"/>
                </a:ext>
              </a:extLst>
            </p:cNvPr>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a:extLst>
                <a:ext uri="{FF2B5EF4-FFF2-40B4-BE49-F238E27FC236}">
                  <a16:creationId xmlns:a16="http://schemas.microsoft.com/office/drawing/2014/main" xmlns="" id="{BACECC66-B5D8-D515-6A10-B2EC9F86776F}"/>
                </a:ext>
              </a:extLst>
            </p:cNvPr>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xmlns="" id="{39423466-964A-94DD-1990-B1948D33283B}"/>
                </a:ext>
              </a:extLst>
            </p:cNvPr>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a:extLst>
                <a:ext uri="{FF2B5EF4-FFF2-40B4-BE49-F238E27FC236}">
                  <a16:creationId xmlns:a16="http://schemas.microsoft.com/office/drawing/2014/main" xmlns="" id="{4A49EDFB-6409-171F-8697-3DAC03D99AFC}"/>
                </a:ext>
              </a:extLst>
            </p:cNvPr>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a:extLst>
                <a:ext uri="{FF2B5EF4-FFF2-40B4-BE49-F238E27FC236}">
                  <a16:creationId xmlns:a16="http://schemas.microsoft.com/office/drawing/2014/main" xmlns="" id="{3F45A9AF-D7CC-B84C-B71D-D5E108CE8C1F}"/>
                </a:ext>
              </a:extLst>
            </p:cNvPr>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xmlns="" id="{D58C7E25-2FC8-9237-B1E2-669A6086B75B}"/>
                </a:ext>
              </a:extLst>
            </p:cNvPr>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xmlns="" id="{A8A7785C-A88E-2069-3C7F-F91EEE731F2B}"/>
                </a:ext>
              </a:extLst>
            </p:cNvPr>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xmlns="" id="{55588B83-E370-045A-DAE5-A921B2952456}"/>
                </a:ext>
              </a:extLst>
            </p:cNvPr>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xmlns="" id="{B603788B-902C-50AD-6A51-104DCF1D3841}"/>
                </a:ext>
              </a:extLst>
            </p:cNvPr>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a:extLst>
                <a:ext uri="{FF2B5EF4-FFF2-40B4-BE49-F238E27FC236}">
                  <a16:creationId xmlns:a16="http://schemas.microsoft.com/office/drawing/2014/main" xmlns="" id="{117E44DE-C5B9-63B6-0934-E580289D5D6A}"/>
                </a:ext>
              </a:extLst>
            </p:cNvPr>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a:extLst>
                <a:ext uri="{FF2B5EF4-FFF2-40B4-BE49-F238E27FC236}">
                  <a16:creationId xmlns:a16="http://schemas.microsoft.com/office/drawing/2014/main" xmlns="" id="{1D4F7DC4-B415-2C25-1FE6-976193D387D7}"/>
                </a:ext>
              </a:extLst>
            </p:cNvPr>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a:extLst>
                <a:ext uri="{FF2B5EF4-FFF2-40B4-BE49-F238E27FC236}">
                  <a16:creationId xmlns:a16="http://schemas.microsoft.com/office/drawing/2014/main" xmlns="" id="{CE5EBDB0-9688-84C2-EEB3-73055506B5CD}"/>
                </a:ext>
              </a:extLst>
            </p:cNvPr>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a:extLst>
                <a:ext uri="{FF2B5EF4-FFF2-40B4-BE49-F238E27FC236}">
                  <a16:creationId xmlns:a16="http://schemas.microsoft.com/office/drawing/2014/main" xmlns="" id="{F7B74F12-D1A2-F33C-2770-991DA70B8E20}"/>
                </a:ext>
              </a:extLst>
            </p:cNvPr>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a:extLst>
                <a:ext uri="{FF2B5EF4-FFF2-40B4-BE49-F238E27FC236}">
                  <a16:creationId xmlns:a16="http://schemas.microsoft.com/office/drawing/2014/main" xmlns="" id="{0DCC94F1-D909-AA75-E3A0-DF33D9AC48D9}"/>
                </a:ext>
              </a:extLst>
            </p:cNvPr>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xmlns="" id="{12451BFE-D6B3-6FE2-5042-6EDE529588E7}"/>
                </a:ext>
              </a:extLst>
            </p:cNvPr>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xmlns="" id="{6CD2ACB6-C8C7-5239-4FA2-0DFA126B395B}"/>
                </a:ext>
              </a:extLst>
            </p:cNvPr>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a:extLst>
                <a:ext uri="{FF2B5EF4-FFF2-40B4-BE49-F238E27FC236}">
                  <a16:creationId xmlns:a16="http://schemas.microsoft.com/office/drawing/2014/main" xmlns="" id="{E088B976-9D78-04AB-7DCA-9F51E1B49475}"/>
                </a:ext>
              </a:extLst>
            </p:cNvPr>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a:extLst>
                <a:ext uri="{FF2B5EF4-FFF2-40B4-BE49-F238E27FC236}">
                  <a16:creationId xmlns:a16="http://schemas.microsoft.com/office/drawing/2014/main" xmlns="" id="{38007BFB-9F05-1142-9AE2-B5E879B05DF2}"/>
                </a:ext>
              </a:extLst>
            </p:cNvPr>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a:extLst>
                <a:ext uri="{FF2B5EF4-FFF2-40B4-BE49-F238E27FC236}">
                  <a16:creationId xmlns:a16="http://schemas.microsoft.com/office/drawing/2014/main" xmlns="" id="{AADAC490-4CD5-FAFD-2572-DC5E1D9F35FE}"/>
                </a:ext>
              </a:extLst>
            </p:cNvPr>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a:extLst>
                <a:ext uri="{FF2B5EF4-FFF2-40B4-BE49-F238E27FC236}">
                  <a16:creationId xmlns:a16="http://schemas.microsoft.com/office/drawing/2014/main" xmlns="" id="{30ED067B-196C-4523-D47F-162BCFF6325E}"/>
                </a:ext>
              </a:extLst>
            </p:cNvPr>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a:extLst>
                <a:ext uri="{FF2B5EF4-FFF2-40B4-BE49-F238E27FC236}">
                  <a16:creationId xmlns:a16="http://schemas.microsoft.com/office/drawing/2014/main" xmlns="" id="{B7F4C905-DC5B-D81E-ED49-4D4AB421F669}"/>
                </a:ext>
              </a:extLst>
            </p:cNvPr>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xmlns="" id="{AC1C6E08-D139-40A1-FFF1-24555529B387}"/>
                </a:ext>
              </a:extLst>
            </p:cNvPr>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a:extLst>
                <a:ext uri="{FF2B5EF4-FFF2-40B4-BE49-F238E27FC236}">
                  <a16:creationId xmlns:a16="http://schemas.microsoft.com/office/drawing/2014/main" xmlns="" id="{575DB40D-53EF-6926-5AB7-9CC4EF900C12}"/>
                </a:ext>
              </a:extLst>
            </p:cNvPr>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a:extLst>
                <a:ext uri="{FF2B5EF4-FFF2-40B4-BE49-F238E27FC236}">
                  <a16:creationId xmlns:a16="http://schemas.microsoft.com/office/drawing/2014/main" xmlns="" id="{E7B72E49-696B-E0D1-E5B5-86F0910FB49E}"/>
                </a:ext>
              </a:extLst>
            </p:cNvPr>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a:extLst>
                <a:ext uri="{FF2B5EF4-FFF2-40B4-BE49-F238E27FC236}">
                  <a16:creationId xmlns:a16="http://schemas.microsoft.com/office/drawing/2014/main" xmlns="" id="{EFC307A2-88AB-197D-C241-2D23F0102843}"/>
                </a:ext>
              </a:extLst>
            </p:cNvPr>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a:extLst>
                <a:ext uri="{FF2B5EF4-FFF2-40B4-BE49-F238E27FC236}">
                  <a16:creationId xmlns:a16="http://schemas.microsoft.com/office/drawing/2014/main" xmlns="" id="{3312CF3F-711B-B839-306B-727C01A79669}"/>
                </a:ext>
              </a:extLst>
            </p:cNvPr>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a:extLst>
                <a:ext uri="{FF2B5EF4-FFF2-40B4-BE49-F238E27FC236}">
                  <a16:creationId xmlns:a16="http://schemas.microsoft.com/office/drawing/2014/main" xmlns="" id="{A932BF7C-10EF-D405-3C2A-BC7E751471E8}"/>
                </a:ext>
              </a:extLst>
            </p:cNvPr>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1">
            <a:extLst>
              <a:ext uri="{FF2B5EF4-FFF2-40B4-BE49-F238E27FC236}">
                <a16:creationId xmlns:a16="http://schemas.microsoft.com/office/drawing/2014/main" xmlns="" id="{EABD7535-B486-AF59-DD26-3B104A1F5331}"/>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xmlns="" val="4105316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3200" b="1" dirty="0">
                <a:latin typeface="微软雅黑" panose="020B0503020204020204" pitchFamily="34" charset="-122"/>
                <a:ea typeface="微软雅黑" panose="020B0503020204020204" pitchFamily="34" charset="-122"/>
              </a:rPr>
              <a:t>2024</a:t>
            </a:r>
            <a:r>
              <a:rPr lang="zh-TW" altLang="en-US" sz="3200" b="1" dirty="0">
                <a:latin typeface="微软雅黑" panose="020B0503020204020204" pitchFamily="34" charset="-122"/>
                <a:ea typeface="微软雅黑" panose="020B0503020204020204" pitchFamily="34" charset="-122"/>
              </a:rPr>
              <a:t>年全球風險報告</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6" name="文字方塊 5">
            <a:extLst>
              <a:ext uri="{FF2B5EF4-FFF2-40B4-BE49-F238E27FC236}">
                <a16:creationId xmlns:a16="http://schemas.microsoft.com/office/drawing/2014/main" xmlns="" id="{3E82B1CA-8C86-8BFF-B115-68E5CB2ECE0A}"/>
              </a:ext>
            </a:extLst>
          </p:cNvPr>
          <p:cNvSpPr txBox="1"/>
          <p:nvPr/>
        </p:nvSpPr>
        <p:spPr>
          <a:xfrm>
            <a:off x="6187946" y="5995628"/>
            <a:ext cx="3229735" cy="285319"/>
          </a:xfrm>
          <a:prstGeom prst="rect">
            <a:avLst/>
          </a:prstGeom>
          <a:noFill/>
        </p:spPr>
        <p:txBody>
          <a:bodyPr wrap="square">
            <a:spAutoFit/>
          </a:bodyPr>
          <a:lstStyle/>
          <a:p>
            <a:r>
              <a:rPr lang="zh-TW" altLang="en-US" sz="1200" b="0" i="0" u="none" strike="noStrike" baseline="0" dirty="0">
                <a:solidFill>
                  <a:srgbClr val="000000"/>
                </a:solidFill>
                <a:latin typeface="Calibri" panose="020F0502020204030204" pitchFamily="34" charset="0"/>
              </a:rPr>
              <a:t>資料來源</a:t>
            </a:r>
            <a:r>
              <a:rPr lang="zh-TW" altLang="en-US" sz="1200" b="0" i="0" u="none" strike="noStrike" baseline="0" dirty="0">
                <a:solidFill>
                  <a:srgbClr val="000000"/>
                </a:solidFill>
                <a:latin typeface="微軟正黑體" panose="020B0604030504040204" pitchFamily="34" charset="-120"/>
                <a:ea typeface="微軟正黑體" panose="020B0604030504040204" pitchFamily="34" charset="-120"/>
              </a:rPr>
              <a:t>：</a:t>
            </a:r>
            <a:r>
              <a:rPr lang="en-US" altLang="zh-TW" sz="1200" b="0" i="0" u="none" strike="noStrike" baseline="0" dirty="0">
                <a:solidFill>
                  <a:srgbClr val="000000"/>
                </a:solidFill>
                <a:latin typeface="Times New Roman" panose="02020603050405020304" pitchFamily="18" charset="0"/>
              </a:rPr>
              <a:t>The Global Risks Report 2024</a:t>
            </a:r>
            <a:endParaRPr lang="zh-TW" altLang="en-US" sz="1200" dirty="0">
              <a:solidFill>
                <a:srgbClr val="0461C1"/>
              </a:solidFill>
              <a:latin typeface="Carlito"/>
            </a:endParaRPr>
          </a:p>
        </p:txBody>
      </p:sp>
      <p:sp>
        <p:nvSpPr>
          <p:cNvPr id="10" name="文字方塊 9">
            <a:extLst>
              <a:ext uri="{FF2B5EF4-FFF2-40B4-BE49-F238E27FC236}">
                <a16:creationId xmlns:a16="http://schemas.microsoft.com/office/drawing/2014/main" xmlns="" id="{245D3C8F-F83D-D593-4CCF-5340887BD97D}"/>
              </a:ext>
            </a:extLst>
          </p:cNvPr>
          <p:cNvSpPr txBox="1"/>
          <p:nvPr/>
        </p:nvSpPr>
        <p:spPr>
          <a:xfrm>
            <a:off x="4970730" y="370323"/>
            <a:ext cx="6564790" cy="1261884"/>
          </a:xfrm>
          <a:prstGeom prst="rect">
            <a:avLst/>
          </a:prstGeom>
          <a:noFill/>
        </p:spPr>
        <p:txBody>
          <a:bodyPr wrap="square">
            <a:spAutoFit/>
          </a:bodyPr>
          <a:lstStyle/>
          <a:p>
            <a:pPr algn="ctr">
              <a:spcBef>
                <a:spcPts val="600"/>
              </a:spcBef>
              <a:spcAft>
                <a:spcPts val="600"/>
              </a:spcAft>
            </a:pP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未來</a:t>
            </a:r>
            <a:r>
              <a:rPr lang="en-US" altLang="zh-TW" sz="2000" b="1" i="0" u="none" strike="noStrike" baseline="0" dirty="0">
                <a:solidFill>
                  <a:srgbClr val="385622"/>
                </a:solidFill>
                <a:latin typeface="微軟正黑體" panose="020B0604030504040204" pitchFamily="34" charset="-120"/>
                <a:ea typeface="微軟正黑體" panose="020B0604030504040204" pitchFamily="34" charset="-120"/>
              </a:rPr>
              <a:t>10</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年十大全球風險中就有</a:t>
            </a:r>
            <a:r>
              <a:rPr lang="en-US" altLang="zh-TW" sz="2000" b="1" dirty="0">
                <a:solidFill>
                  <a:srgbClr val="385622"/>
                </a:solidFill>
                <a:latin typeface="微軟正黑體" panose="020B0604030504040204" pitchFamily="34" charset="-120"/>
                <a:ea typeface="微軟正黑體" panose="020B0604030504040204" pitchFamily="34" charset="-120"/>
              </a:rPr>
              <a:t>5</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項屬</a:t>
            </a:r>
            <a:r>
              <a:rPr lang="zh-TW" altLang="en-US" sz="2000" b="1" i="0" u="none" strike="noStrike" baseline="0" dirty="0">
                <a:solidFill>
                  <a:srgbClr val="0070C0"/>
                </a:solidFill>
                <a:latin typeface="微軟正黑體" panose="020B0604030504040204" pitchFamily="34" charset="-120"/>
                <a:ea typeface="微軟正黑體" panose="020B0604030504040204" pitchFamily="34" charset="-120"/>
              </a:rPr>
              <a:t>環境與氣候變遷</a:t>
            </a:r>
            <a:r>
              <a:rPr lang="zh-TW" altLang="en-US" sz="2000" b="1" i="0" u="none" strike="noStrike" baseline="0" dirty="0">
                <a:solidFill>
                  <a:srgbClr val="385622"/>
                </a:solidFill>
                <a:latin typeface="微軟正黑體" panose="020B0604030504040204" pitchFamily="34" charset="-120"/>
                <a:ea typeface="微軟正黑體" panose="020B0604030504040204" pitchFamily="34" charset="-120"/>
              </a:rPr>
              <a:t>相關</a:t>
            </a:r>
            <a:endParaRPr lang="en-US" altLang="zh-TW" sz="2000" dirty="0">
              <a:solidFill>
                <a:srgbClr val="385622"/>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rPr>
              <a:t>No1 </a:t>
            </a:r>
            <a:r>
              <a:rPr lang="zh-TW" altLang="en-US" b="1" dirty="0">
                <a:solidFill>
                  <a:srgbClr val="FF0000"/>
                </a:solidFill>
                <a:latin typeface="微軟正黑體" panose="020B0604030504040204" pitchFamily="34" charset="-120"/>
                <a:ea typeface="微軟正黑體" panose="020B0604030504040204" pitchFamily="34" charset="-120"/>
              </a:rPr>
              <a:t>極端氣候事件</a:t>
            </a:r>
            <a:r>
              <a:rPr lang="zh-TW" altLang="en-US" sz="1800" b="1" i="0" u="none" strike="noStrike" baseline="0" dirty="0">
                <a:solidFill>
                  <a:srgbClr val="FF0000"/>
                </a:solidFill>
                <a:latin typeface="微軟正黑體" panose="020B0604030504040204" pitchFamily="34" charset="-120"/>
                <a:ea typeface="微軟正黑體" panose="020B0604030504040204" pitchFamily="34" charset="-120"/>
              </a:rPr>
              <a:t>   </a:t>
            </a:r>
            <a:r>
              <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rPr>
              <a:t>No2</a:t>
            </a:r>
            <a:r>
              <a:rPr lang="zh-TW" altLang="en-US" sz="1800" b="1" i="0" u="none" strike="noStrike" baseline="0" dirty="0">
                <a:solidFill>
                  <a:srgbClr val="FF0000"/>
                </a:solidFill>
                <a:latin typeface="微軟正黑體" panose="020B0604030504040204" pitchFamily="34" charset="-120"/>
                <a:ea typeface="微軟正黑體" panose="020B0604030504040204" pitchFamily="34" charset="-120"/>
              </a:rPr>
              <a:t>地球系統的重大變化  </a:t>
            </a:r>
            <a:endPar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endParaRPr>
          </a:p>
          <a:p>
            <a:pPr>
              <a:spcBef>
                <a:spcPts val="600"/>
              </a:spcBef>
              <a:spcAft>
                <a:spcPts val="600"/>
              </a:spcAft>
            </a:pPr>
            <a:r>
              <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rPr>
              <a:t>No3</a:t>
            </a:r>
            <a:r>
              <a:rPr lang="zh-TW" altLang="en-US" sz="1800" b="1" i="0" u="none" strike="noStrike" baseline="0" dirty="0">
                <a:solidFill>
                  <a:srgbClr val="FF0000"/>
                </a:solidFill>
                <a:latin typeface="微軟正黑體" panose="020B0604030504040204" pitchFamily="34" charset="-120"/>
                <a:ea typeface="微軟正黑體" panose="020B0604030504040204" pitchFamily="34" charset="-120"/>
              </a:rPr>
              <a:t>生物多樣性喪失與生態系崩潰  </a:t>
            </a:r>
            <a:r>
              <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rPr>
              <a:t>No4</a:t>
            </a:r>
            <a:r>
              <a:rPr lang="zh-TW" altLang="en-US" sz="1800" b="1" i="0" u="none" strike="noStrike" baseline="0" dirty="0">
                <a:solidFill>
                  <a:srgbClr val="FF0000"/>
                </a:solidFill>
                <a:latin typeface="微軟正黑體" panose="020B0604030504040204" pitchFamily="34" charset="-120"/>
                <a:ea typeface="微軟正黑體" panose="020B0604030504040204" pitchFamily="34" charset="-120"/>
              </a:rPr>
              <a:t>自然資源短缺</a:t>
            </a:r>
            <a:endParaRPr lang="en-US" altLang="zh-TW" sz="1800" b="1" i="0" u="none" strike="noStrike" baseline="0" dirty="0">
              <a:solidFill>
                <a:srgbClr val="FF000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xmlns="" id="{9A443D1B-BC6C-F0B9-AF3D-D1C4023DA852}"/>
              </a:ext>
            </a:extLst>
          </p:cNvPr>
          <p:cNvPicPr>
            <a:picLocks noChangeAspect="1"/>
          </p:cNvPicPr>
          <p:nvPr/>
        </p:nvPicPr>
        <p:blipFill>
          <a:blip r:embed="rId4"/>
          <a:stretch>
            <a:fillRect/>
          </a:stretch>
        </p:blipFill>
        <p:spPr>
          <a:xfrm>
            <a:off x="229147" y="1167331"/>
            <a:ext cx="3642676" cy="5189670"/>
          </a:xfrm>
          <a:prstGeom prst="rect">
            <a:avLst/>
          </a:prstGeom>
        </p:spPr>
      </p:pic>
      <p:pic>
        <p:nvPicPr>
          <p:cNvPr id="9" name="圖片 8">
            <a:extLst>
              <a:ext uri="{FF2B5EF4-FFF2-40B4-BE49-F238E27FC236}">
                <a16:creationId xmlns:a16="http://schemas.microsoft.com/office/drawing/2014/main" xmlns="" id="{1168FCE0-31D0-2F9D-52E7-285446017CA6}"/>
              </a:ext>
            </a:extLst>
          </p:cNvPr>
          <p:cNvPicPr>
            <a:picLocks noChangeAspect="1"/>
          </p:cNvPicPr>
          <p:nvPr/>
        </p:nvPicPr>
        <p:blipFill>
          <a:blip r:embed="rId5"/>
          <a:stretch>
            <a:fillRect/>
          </a:stretch>
        </p:blipFill>
        <p:spPr>
          <a:xfrm>
            <a:off x="4155636" y="1570463"/>
            <a:ext cx="7996170" cy="3727678"/>
          </a:xfrm>
          <a:prstGeom prst="rect">
            <a:avLst/>
          </a:prstGeom>
        </p:spPr>
      </p:pic>
      <p:sp>
        <p:nvSpPr>
          <p:cNvPr id="11" name="矩形 10">
            <a:extLst>
              <a:ext uri="{FF2B5EF4-FFF2-40B4-BE49-F238E27FC236}">
                <a16:creationId xmlns:a16="http://schemas.microsoft.com/office/drawing/2014/main" xmlns="" id="{009C4CE3-EBC8-42A4-12B3-52CB55738992}"/>
              </a:ext>
            </a:extLst>
          </p:cNvPr>
          <p:cNvSpPr/>
          <p:nvPr/>
        </p:nvSpPr>
        <p:spPr>
          <a:xfrm>
            <a:off x="8585947" y="1963271"/>
            <a:ext cx="3486660" cy="135086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a:extLst>
              <a:ext uri="{FF2B5EF4-FFF2-40B4-BE49-F238E27FC236}">
                <a16:creationId xmlns:a16="http://schemas.microsoft.com/office/drawing/2014/main" xmlns="" id="{9DBF1E84-8CDA-A3EC-D8E4-158E98CC8264}"/>
              </a:ext>
            </a:extLst>
          </p:cNvPr>
          <p:cNvPicPr>
            <a:picLocks noChangeAspect="1"/>
          </p:cNvPicPr>
          <p:nvPr/>
        </p:nvPicPr>
        <p:blipFill>
          <a:blip r:embed="rId6"/>
          <a:stretch>
            <a:fillRect/>
          </a:stretch>
        </p:blipFill>
        <p:spPr>
          <a:xfrm>
            <a:off x="4653535" y="5331347"/>
            <a:ext cx="975445" cy="1325995"/>
          </a:xfrm>
          <a:prstGeom prst="rect">
            <a:avLst/>
          </a:prstGeom>
        </p:spPr>
      </p:pic>
    </p:spTree>
    <p:custDataLst>
      <p:tags r:id="rId1"/>
    </p:custDataLst>
    <p:extLst>
      <p:ext uri="{BB962C8B-B14F-4D97-AF65-F5344CB8AC3E}">
        <p14:creationId xmlns:p14="http://schemas.microsoft.com/office/powerpoint/2010/main" xmlns="" val="17093789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rPr>
              <a:t>用水量逐年增長</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3" name="文本框 48">
            <a:extLst>
              <a:ext uri="{FF2B5EF4-FFF2-40B4-BE49-F238E27FC236}">
                <a16:creationId xmlns:a16="http://schemas.microsoft.com/office/drawing/2014/main" xmlns="" id="{C03F07DC-53FB-0AC6-1291-535C0C6ED5BF}"/>
              </a:ext>
            </a:extLst>
          </p:cNvPr>
          <p:cNvSpPr txBox="1"/>
          <p:nvPr/>
        </p:nvSpPr>
        <p:spPr>
          <a:xfrm>
            <a:off x="3187838" y="1452850"/>
            <a:ext cx="7575674" cy="2134687"/>
          </a:xfrm>
          <a:prstGeom prst="rect">
            <a:avLst/>
          </a:prstGeom>
          <a:noFill/>
        </p:spPr>
        <p:txBody>
          <a:bodyPr wrap="square" rtlCol="0">
            <a:spAutoFit/>
          </a:bodyPr>
          <a:lstStyle/>
          <a:p>
            <a:pPr eaLnBrk="1" fontAlgn="auto" hangingPunct="1">
              <a:lnSpc>
                <a:spcPts val="3000"/>
              </a:lnSpc>
              <a:spcBef>
                <a:spcPts val="600"/>
              </a:spcBef>
              <a:spcAft>
                <a:spcPts val="600"/>
              </a:spcAft>
            </a:pPr>
            <a:r>
              <a:rPr kumimoji="0" lang="en-US" altLang="zh-TW" sz="2400" b="1" dirty="0">
                <a:solidFill>
                  <a:srgbClr val="4472C4"/>
                </a:solidFill>
                <a:latin typeface="微軟正黑體" panose="020B0604030504040204" pitchFamily="34" charset="-120"/>
                <a:ea typeface="微軟正黑體" panose="020B0604030504040204" pitchFamily="34" charset="-120"/>
              </a:rPr>
              <a:t>2019</a:t>
            </a:r>
            <a:r>
              <a:rPr kumimoji="0" lang="zh-TW" altLang="en-US" sz="2400" b="1" dirty="0">
                <a:solidFill>
                  <a:srgbClr val="4472C4"/>
                </a:solidFill>
                <a:latin typeface="微軟正黑體" panose="020B0604030504040204" pitchFamily="34" charset="-120"/>
                <a:ea typeface="微軟正黑體" panose="020B0604030504040204" pitchFamily="34" charset="-120"/>
              </a:rPr>
              <a:t>聯合國世界水資源發展報告</a:t>
            </a:r>
            <a:endParaRPr kumimoji="0" lang="en-US" altLang="zh-TW" sz="2400" b="1" dirty="0">
              <a:solidFill>
                <a:srgbClr val="4472C4"/>
              </a:solidFill>
              <a:latin typeface="微軟正黑體" panose="020B0604030504040204" pitchFamily="34" charset="-120"/>
              <a:ea typeface="微軟正黑體" panose="020B0604030504040204" pitchFamily="34" charset="-120"/>
            </a:endParaRPr>
          </a:p>
          <a:p>
            <a:pPr eaLnBrk="1" fontAlgn="auto" hangingPunct="1">
              <a:lnSpc>
                <a:spcPts val="3000"/>
              </a:lnSpc>
              <a:spcBef>
                <a:spcPts val="600"/>
              </a:spcBef>
              <a:spcAft>
                <a:spcPts val="600"/>
              </a:spcAft>
            </a:pPr>
            <a:r>
              <a:rPr kumimoji="0" lang="zh-TW" altLang="en-US" sz="2000" dirty="0">
                <a:latin typeface="印品黑体" panose="00000500000000000000" pitchFamily="2" charset="-122"/>
                <a:ea typeface="印品黑体" panose="00000500000000000000" pitchFamily="2" charset="-122"/>
              </a:rPr>
              <a:t>全世界用水量每年大約</a:t>
            </a:r>
            <a:r>
              <a:rPr kumimoji="0" lang="zh-TW" altLang="en-US" sz="2000" dirty="0">
                <a:solidFill>
                  <a:schemeClr val="accent5">
                    <a:lumMod val="50000"/>
                  </a:schemeClr>
                </a:solidFill>
                <a:latin typeface="印品黑体" panose="00000500000000000000" pitchFamily="2" charset="-122"/>
                <a:ea typeface="印品黑体" panose="00000500000000000000" pitchFamily="2" charset="-122"/>
              </a:rPr>
              <a:t>以</a:t>
            </a:r>
            <a:r>
              <a:rPr kumimoji="0" lang="en-US" altLang="zh-TW" sz="2000" dirty="0">
                <a:solidFill>
                  <a:schemeClr val="accent5">
                    <a:lumMod val="50000"/>
                  </a:schemeClr>
                </a:solidFill>
                <a:latin typeface="印品黑体" panose="00000500000000000000" pitchFamily="2" charset="-122"/>
                <a:ea typeface="印品黑体" panose="00000500000000000000" pitchFamily="2" charset="-122"/>
              </a:rPr>
              <a:t>1</a:t>
            </a:r>
            <a:r>
              <a:rPr kumimoji="0" lang="zh-TW" altLang="en-US" sz="2000" dirty="0">
                <a:solidFill>
                  <a:schemeClr val="accent5">
                    <a:lumMod val="50000"/>
                  </a:schemeClr>
                </a:solidFill>
                <a:latin typeface="印品黑体" panose="00000500000000000000" pitchFamily="2" charset="-122"/>
                <a:ea typeface="印品黑体" panose="00000500000000000000" pitchFamily="2" charset="-122"/>
              </a:rPr>
              <a:t>％的速度增長</a:t>
            </a:r>
            <a:r>
              <a:rPr kumimoji="0" lang="zh-TW" altLang="en-US" sz="2000" dirty="0">
                <a:solidFill>
                  <a:prstClr val="black">
                    <a:lumMod val="75000"/>
                    <a:lumOff val="25000"/>
                  </a:prstClr>
                </a:solidFill>
                <a:latin typeface="印品黑体" panose="00000500000000000000" pitchFamily="2" charset="-122"/>
                <a:ea typeface="印品黑体" panose="00000500000000000000" pitchFamily="2" charset="-122"/>
              </a:rPr>
              <a:t>，預計</a:t>
            </a:r>
            <a:r>
              <a:rPr kumimoji="0" lang="zh-TW" altLang="en-US" sz="2000" dirty="0">
                <a:solidFill>
                  <a:schemeClr val="accent5">
                    <a:lumMod val="50000"/>
                  </a:schemeClr>
                </a:solidFill>
                <a:latin typeface="印品黑体" panose="00000500000000000000" pitchFamily="2" charset="-122"/>
                <a:ea typeface="印品黑体" panose="00000500000000000000" pitchFamily="2" charset="-122"/>
              </a:rPr>
              <a:t>到</a:t>
            </a:r>
            <a:r>
              <a:rPr kumimoji="0" lang="en-US" altLang="zh-TW" sz="2000" dirty="0">
                <a:solidFill>
                  <a:schemeClr val="accent5">
                    <a:lumMod val="50000"/>
                  </a:schemeClr>
                </a:solidFill>
                <a:latin typeface="印品黑体" panose="00000500000000000000" pitchFamily="2" charset="-122"/>
                <a:ea typeface="印品黑体" panose="00000500000000000000" pitchFamily="2" charset="-122"/>
              </a:rPr>
              <a:t>2050</a:t>
            </a:r>
            <a:r>
              <a:rPr kumimoji="0" lang="zh-TW" altLang="en-US" sz="2000" dirty="0">
                <a:solidFill>
                  <a:schemeClr val="accent5">
                    <a:lumMod val="50000"/>
                  </a:schemeClr>
                </a:solidFill>
                <a:latin typeface="印品黑体" panose="00000500000000000000" pitchFamily="2" charset="-122"/>
                <a:ea typeface="印品黑体" panose="00000500000000000000" pitchFamily="2" charset="-122"/>
              </a:rPr>
              <a:t>年</a:t>
            </a:r>
            <a:r>
              <a:rPr kumimoji="0" lang="zh-TW" altLang="en-US" sz="2000" dirty="0">
                <a:solidFill>
                  <a:prstClr val="black">
                    <a:lumMod val="75000"/>
                    <a:lumOff val="25000"/>
                  </a:prstClr>
                </a:solidFill>
                <a:latin typeface="印品黑体" panose="00000500000000000000" pitchFamily="2" charset="-122"/>
                <a:ea typeface="印品黑体" panose="00000500000000000000" pitchFamily="2" charset="-122"/>
              </a:rPr>
              <a:t>，</a:t>
            </a:r>
            <a:r>
              <a:rPr kumimoji="0" lang="zh-TW" altLang="en-US" sz="2000" dirty="0">
                <a:latin typeface="印品黑体" panose="00000500000000000000" pitchFamily="2" charset="-122"/>
                <a:ea typeface="印品黑体" panose="00000500000000000000" pitchFamily="2" charset="-122"/>
              </a:rPr>
              <a:t>與目前的用水量相比，將</a:t>
            </a:r>
            <a:r>
              <a:rPr kumimoji="0" lang="zh-TW" altLang="en-US" sz="2000" dirty="0">
                <a:solidFill>
                  <a:schemeClr val="accent5">
                    <a:lumMod val="50000"/>
                  </a:schemeClr>
                </a:solidFill>
                <a:latin typeface="印品黑体" panose="00000500000000000000" pitchFamily="2" charset="-122"/>
                <a:ea typeface="印品黑体" panose="00000500000000000000" pitchFamily="2" charset="-122"/>
              </a:rPr>
              <a:t>增加</a:t>
            </a:r>
            <a:r>
              <a:rPr kumimoji="0" lang="en-US" altLang="zh-TW" sz="2000" dirty="0">
                <a:solidFill>
                  <a:schemeClr val="accent5">
                    <a:lumMod val="50000"/>
                  </a:schemeClr>
                </a:solidFill>
                <a:latin typeface="印品黑体" panose="00000500000000000000" pitchFamily="2" charset="-122"/>
                <a:ea typeface="印品黑体" panose="00000500000000000000" pitchFamily="2" charset="-122"/>
              </a:rPr>
              <a:t>20-30</a:t>
            </a:r>
            <a:r>
              <a:rPr kumimoji="0" lang="zh-TW" altLang="en-US" sz="2000" dirty="0">
                <a:latin typeface="印品黑体" panose="00000500000000000000" pitchFamily="2" charset="-122"/>
                <a:ea typeface="印品黑体" panose="00000500000000000000" pitchFamily="2" charset="-122"/>
              </a:rPr>
              <a:t>％，主要是工業和家庭用水需求的增長。隨著對水的需求增加以及氣候變遷的影響加劇，對水的需求壓力程度將持續增加。</a:t>
            </a:r>
          </a:p>
        </p:txBody>
      </p:sp>
      <p:pic>
        <p:nvPicPr>
          <p:cNvPr id="4" name="Picture 2" descr="picture">
            <a:extLst>
              <a:ext uri="{FF2B5EF4-FFF2-40B4-BE49-F238E27FC236}">
                <a16:creationId xmlns:a16="http://schemas.microsoft.com/office/drawing/2014/main" xmlns="" id="{7E394EAB-97F5-0665-FEDA-34854A4F85E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0607" y="1080186"/>
            <a:ext cx="2243901" cy="3173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文本框 48">
            <a:extLst>
              <a:ext uri="{FF2B5EF4-FFF2-40B4-BE49-F238E27FC236}">
                <a16:creationId xmlns:a16="http://schemas.microsoft.com/office/drawing/2014/main" xmlns="" id="{892337F6-EA97-B393-C73F-C1F8DBAFD844}"/>
              </a:ext>
            </a:extLst>
          </p:cNvPr>
          <p:cNvSpPr txBox="1"/>
          <p:nvPr/>
        </p:nvSpPr>
        <p:spPr>
          <a:xfrm>
            <a:off x="3793573" y="4205975"/>
            <a:ext cx="7882427" cy="1749966"/>
          </a:xfrm>
          <a:prstGeom prst="rect">
            <a:avLst/>
          </a:prstGeom>
          <a:noFill/>
        </p:spPr>
        <p:txBody>
          <a:bodyPr wrap="square" rtlCol="0">
            <a:spAutoFit/>
          </a:bodyPr>
          <a:lstStyle/>
          <a:p>
            <a:pPr algn="just">
              <a:lnSpc>
                <a:spcPts val="3000"/>
              </a:lnSpc>
              <a:spcBef>
                <a:spcPts val="600"/>
              </a:spcBef>
              <a:spcAft>
                <a:spcPts val="600"/>
              </a:spcAft>
            </a:pPr>
            <a:r>
              <a:rPr kumimoji="0" lang="zh-TW" altLang="en-US" sz="2400" b="1" dirty="0">
                <a:solidFill>
                  <a:srgbClr val="4472C4"/>
                </a:solidFill>
                <a:latin typeface="微軟正黑體" panose="020B0604030504040204" pitchFamily="34" charset="-120"/>
                <a:ea typeface="微軟正黑體" panose="020B0604030504040204" pitchFamily="34" charset="-120"/>
              </a:rPr>
              <a:t>聯合國</a:t>
            </a:r>
            <a:r>
              <a:rPr kumimoji="0" lang="en-US" altLang="zh-TW" sz="2400" b="1" dirty="0">
                <a:solidFill>
                  <a:srgbClr val="4472C4"/>
                </a:solidFill>
                <a:latin typeface="微軟正黑體" panose="020B0604030504040204" pitchFamily="34" charset="-120"/>
                <a:ea typeface="微軟正黑體" panose="020B0604030504040204" pitchFamily="34" charset="-120"/>
              </a:rPr>
              <a:t>2023</a:t>
            </a:r>
            <a:r>
              <a:rPr kumimoji="0" lang="zh-TW" altLang="en-US" sz="2400" b="1" dirty="0">
                <a:solidFill>
                  <a:srgbClr val="4472C4"/>
                </a:solidFill>
                <a:latin typeface="微軟正黑體" panose="020B0604030504040204" pitchFamily="34" charset="-120"/>
                <a:ea typeface="微軟正黑體" panose="020B0604030504040204" pitchFamily="34" charset="-120"/>
              </a:rPr>
              <a:t>年水事會議</a:t>
            </a:r>
            <a:endParaRPr kumimoji="0" lang="en-US" altLang="zh-TW" sz="2400" b="1" dirty="0">
              <a:solidFill>
                <a:srgbClr val="4472C4"/>
              </a:solidFill>
              <a:latin typeface="微軟正黑體" panose="020B0604030504040204" pitchFamily="34" charset="-120"/>
              <a:ea typeface="微軟正黑體" panose="020B0604030504040204" pitchFamily="34" charset="-120"/>
            </a:endParaRPr>
          </a:p>
          <a:p>
            <a:pPr algn="just">
              <a:lnSpc>
                <a:spcPts val="3000"/>
              </a:lnSpc>
              <a:spcBef>
                <a:spcPts val="600"/>
              </a:spcBef>
              <a:spcAft>
                <a:spcPts val="600"/>
              </a:spcAft>
            </a:pPr>
            <a:r>
              <a:rPr lang="zh-TW" altLang="en-US" sz="2000" dirty="0">
                <a:latin typeface="印品黑体" panose="00000500000000000000" pitchFamily="2" charset="-122"/>
                <a:ea typeface="印品黑体" panose="00000500000000000000" pitchFamily="2" charset="-122"/>
              </a:rPr>
              <a:t>聯合國秘書長</a:t>
            </a:r>
            <a:r>
              <a:rPr lang="en-US" altLang="zh-TW" sz="2000" dirty="0">
                <a:latin typeface="印品黑体" panose="00000500000000000000" pitchFamily="2" charset="-122"/>
                <a:ea typeface="印品黑体" panose="00000500000000000000" pitchFamily="2" charset="-122"/>
              </a:rPr>
              <a:t>António Guterres</a:t>
            </a:r>
            <a:r>
              <a:rPr lang="zh-TW" altLang="en-US" sz="2000" dirty="0">
                <a:latin typeface="印品黑体" panose="00000500000000000000" pitchFamily="2" charset="-122"/>
                <a:ea typeface="印品黑体" panose="00000500000000000000" pitchFamily="2" charset="-122"/>
              </a:rPr>
              <a:t>強調，全球應</a:t>
            </a:r>
            <a:r>
              <a:rPr lang="zh-TW" altLang="en-US" sz="2000" dirty="0">
                <a:solidFill>
                  <a:srgbClr val="0000FF"/>
                </a:solidFill>
                <a:latin typeface="印品黑体" panose="00000500000000000000" pitchFamily="2" charset="-122"/>
                <a:ea typeface="印品黑体" panose="00000500000000000000" pitchFamily="2" charset="-122"/>
              </a:rPr>
              <a:t>整合水資源</a:t>
            </a:r>
            <a:r>
              <a:rPr lang="zh-TW" altLang="en-US" sz="2000" dirty="0">
                <a:latin typeface="印品黑体" panose="00000500000000000000" pitchFamily="2" charset="-122"/>
                <a:ea typeface="印品黑体" panose="00000500000000000000" pitchFamily="2" charset="-122"/>
              </a:rPr>
              <a:t>、生態與氣候等工法，透過減少溫室氣體排放並加強社區的韌性、</a:t>
            </a:r>
            <a:r>
              <a:rPr lang="zh-TW" altLang="en-US" sz="2000" dirty="0">
                <a:solidFill>
                  <a:srgbClr val="0000FF"/>
                </a:solidFill>
                <a:latin typeface="印品黑体" panose="00000500000000000000" pitchFamily="2" charset="-122"/>
                <a:ea typeface="印品黑体" panose="00000500000000000000" pitchFamily="2" charset="-122"/>
              </a:rPr>
              <a:t>水管理與廢水處理措施</a:t>
            </a:r>
            <a:r>
              <a:rPr lang="zh-TW" altLang="en-US" sz="2000" dirty="0">
                <a:latin typeface="印品黑体" panose="00000500000000000000" pitchFamily="2" charset="-122"/>
                <a:ea typeface="印品黑体" panose="00000500000000000000" pitchFamily="2" charset="-122"/>
              </a:rPr>
              <a:t>，並呼籲國際加速投資，以提高所有國家落實</a:t>
            </a:r>
            <a:r>
              <a:rPr lang="en-US" altLang="zh-TW" sz="2000" dirty="0">
                <a:latin typeface="印品黑体" panose="00000500000000000000" pitchFamily="2" charset="-122"/>
                <a:ea typeface="印品黑体" panose="00000500000000000000" pitchFamily="2" charset="-122"/>
              </a:rPr>
              <a:t>SDG6</a:t>
            </a:r>
            <a:r>
              <a:rPr lang="zh-TW" altLang="en-US" sz="2000" dirty="0">
                <a:latin typeface="印品黑体" panose="00000500000000000000" pitchFamily="2" charset="-122"/>
                <a:ea typeface="印品黑体" panose="00000500000000000000" pitchFamily="2" charset="-122"/>
              </a:rPr>
              <a:t>的能力。</a:t>
            </a:r>
          </a:p>
        </p:txBody>
      </p:sp>
      <p:pic>
        <p:nvPicPr>
          <p:cNvPr id="8" name="圖片 7">
            <a:extLst>
              <a:ext uri="{FF2B5EF4-FFF2-40B4-BE49-F238E27FC236}">
                <a16:creationId xmlns:a16="http://schemas.microsoft.com/office/drawing/2014/main" xmlns="" id="{6453F127-FBCE-1AA5-8111-AA5046C37A4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97277" y="4205975"/>
            <a:ext cx="3596296" cy="2542997"/>
          </a:xfrm>
          <a:prstGeom prst="rect">
            <a:avLst/>
          </a:prstGeom>
          <a:ln>
            <a:noFill/>
          </a:ln>
          <a:effectLst>
            <a:softEdge rad="112500"/>
          </a:effectLst>
        </p:spPr>
      </p:pic>
      <p:pic>
        <p:nvPicPr>
          <p:cNvPr id="12" name="圖片 11">
            <a:extLst>
              <a:ext uri="{FF2B5EF4-FFF2-40B4-BE49-F238E27FC236}">
                <a16:creationId xmlns:a16="http://schemas.microsoft.com/office/drawing/2014/main" xmlns="" id="{3852C9A5-20FB-6F7A-54A3-F3A66E417196}"/>
              </a:ext>
            </a:extLst>
          </p:cNvPr>
          <p:cNvPicPr>
            <a:picLocks noChangeAspect="1"/>
          </p:cNvPicPr>
          <p:nvPr/>
        </p:nvPicPr>
        <p:blipFill rotWithShape="1">
          <a:blip r:embed="rId6"/>
          <a:srcRect t="16762" b="12825"/>
          <a:stretch/>
        </p:blipFill>
        <p:spPr>
          <a:xfrm>
            <a:off x="7244302" y="3793683"/>
            <a:ext cx="2178558" cy="920395"/>
          </a:xfrm>
          <a:prstGeom prst="rect">
            <a:avLst/>
          </a:prstGeom>
        </p:spPr>
      </p:pic>
    </p:spTree>
    <p:custDataLst>
      <p:tags r:id="rId1"/>
    </p:custDataLst>
    <p:extLst>
      <p:ext uri="{BB962C8B-B14F-4D97-AF65-F5344CB8AC3E}">
        <p14:creationId xmlns:p14="http://schemas.microsoft.com/office/powerpoint/2010/main" xmlns="" val="3139614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rPr>
              <a:t>國內水資源運用情形</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pSp>
        <p:nvGrpSpPr>
          <p:cNvPr id="5" name="群組 4">
            <a:extLst>
              <a:ext uri="{FF2B5EF4-FFF2-40B4-BE49-F238E27FC236}">
                <a16:creationId xmlns:a16="http://schemas.microsoft.com/office/drawing/2014/main" xmlns="" id="{70746298-2F07-C3E8-FA2F-4D0739EB0A20}"/>
              </a:ext>
            </a:extLst>
          </p:cNvPr>
          <p:cNvGrpSpPr/>
          <p:nvPr/>
        </p:nvGrpSpPr>
        <p:grpSpPr>
          <a:xfrm>
            <a:off x="1206229" y="1009650"/>
            <a:ext cx="9922093" cy="5081619"/>
            <a:chOff x="236612" y="1227040"/>
            <a:chExt cx="8566502" cy="4694988"/>
          </a:xfrm>
        </p:grpSpPr>
        <p:sp>
          <p:nvSpPr>
            <p:cNvPr id="6" name="圓角矩形 87">
              <a:extLst>
                <a:ext uri="{FF2B5EF4-FFF2-40B4-BE49-F238E27FC236}">
                  <a16:creationId xmlns:a16="http://schemas.microsoft.com/office/drawing/2014/main" xmlns="" id="{7242BBC2-E6C1-7FE0-1F06-F7367455AB5C}"/>
                </a:ext>
              </a:extLst>
            </p:cNvPr>
            <p:cNvSpPr/>
            <p:nvPr/>
          </p:nvSpPr>
          <p:spPr bwMode="auto">
            <a:xfrm>
              <a:off x="3224101" y="1227040"/>
              <a:ext cx="2695687" cy="1152000"/>
            </a:xfrm>
            <a:prstGeom prst="roundRect">
              <a:avLst/>
            </a:prstGeom>
            <a:solidFill>
              <a:schemeClr val="accent1">
                <a:lumMod val="20000"/>
                <a:lumOff val="80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45719" tIns="45719" rIns="45719" bIns="45719"/>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defRPr/>
              </a:pPr>
              <a:r>
                <a:rPr lang="zh-TW" altLang="en-US" sz="2200" b="1" dirty="0">
                  <a:latin typeface="+mn-ea"/>
                  <a:ea typeface="+mn-ea"/>
                  <a:cs typeface="Arial" panose="020B0604020202020204" pitchFamily="34" charset="0"/>
                </a:rPr>
                <a:t>年總用水量</a:t>
              </a:r>
              <a:endParaRPr lang="en-US" altLang="zh-TW" sz="2200" b="1" dirty="0">
                <a:latin typeface="+mn-ea"/>
                <a:ea typeface="+mn-ea"/>
                <a:cs typeface="Arial" panose="020B0604020202020204" pitchFamily="34" charset="0"/>
              </a:endParaRPr>
            </a:p>
            <a:p>
              <a:pPr algn="ctr" eaLnBrk="1">
                <a:defRPr/>
              </a:pPr>
              <a:r>
                <a:rPr lang="en-US" altLang="zh-TW" sz="2200" dirty="0">
                  <a:latin typeface="+mn-ea"/>
                  <a:ea typeface="+mn-ea"/>
                  <a:cs typeface="Arial" panose="020B0604020202020204" pitchFamily="34" charset="0"/>
                </a:rPr>
                <a:t>143.46</a:t>
              </a:r>
              <a:r>
                <a:rPr lang="zh-TW" altLang="en-US" sz="2200" dirty="0">
                  <a:latin typeface="+mn-ea"/>
                  <a:ea typeface="+mn-ea"/>
                  <a:cs typeface="Arial" panose="020B0604020202020204" pitchFamily="34" charset="0"/>
                </a:rPr>
                <a:t> 億</a:t>
              </a:r>
              <a:r>
                <a:rPr lang="en-US" altLang="zh-TW" sz="2200" dirty="0">
                  <a:latin typeface="+mn-ea"/>
                  <a:ea typeface="+mn-ea"/>
                  <a:cs typeface="Arial" panose="020B0604020202020204" pitchFamily="34" charset="0"/>
                </a:rPr>
                <a:t>m</a:t>
              </a:r>
              <a:r>
                <a:rPr lang="en-US" altLang="zh-TW" sz="2200" baseline="30000" dirty="0">
                  <a:latin typeface="+mn-ea"/>
                  <a:ea typeface="+mn-ea"/>
                  <a:cs typeface="Arial" panose="020B0604020202020204" pitchFamily="34" charset="0"/>
                </a:rPr>
                <a:t>3</a:t>
              </a:r>
              <a:endParaRPr lang="en-US" altLang="zh-TW" sz="2200" dirty="0">
                <a:latin typeface="+mn-ea"/>
                <a:ea typeface="+mn-ea"/>
                <a:cs typeface="Arial" panose="020B0604020202020204" pitchFamily="34" charset="0"/>
              </a:endParaRPr>
            </a:p>
            <a:p>
              <a:pPr algn="ctr" eaLnBrk="1">
                <a:defRPr/>
              </a:pPr>
              <a:r>
                <a:rPr lang="en-US" altLang="zh-TW" sz="2200" dirty="0">
                  <a:latin typeface="+mn-ea"/>
                  <a:ea typeface="+mn-ea"/>
                  <a:cs typeface="Arial" panose="020B0604020202020204" pitchFamily="34" charset="0"/>
                </a:rPr>
                <a:t>(100%)</a:t>
              </a:r>
              <a:endParaRPr lang="zh-TW" altLang="en-US" sz="2200" dirty="0">
                <a:latin typeface="+mn-ea"/>
                <a:ea typeface="+mn-ea"/>
                <a:cs typeface="Arial" panose="020B0604020202020204" pitchFamily="34" charset="0"/>
              </a:endParaRPr>
            </a:p>
          </p:txBody>
        </p:sp>
        <p:sp>
          <p:nvSpPr>
            <p:cNvPr id="9" name="圓角矩形 46">
              <a:extLst>
                <a:ext uri="{FF2B5EF4-FFF2-40B4-BE49-F238E27FC236}">
                  <a16:creationId xmlns:a16="http://schemas.microsoft.com/office/drawing/2014/main" xmlns="" id="{148E3679-D774-3809-D146-7AFCD40B94E2}"/>
                </a:ext>
              </a:extLst>
            </p:cNvPr>
            <p:cNvSpPr>
              <a:spLocks noChangeArrowheads="1"/>
            </p:cNvSpPr>
            <p:nvPr/>
          </p:nvSpPr>
          <p:spPr bwMode="auto">
            <a:xfrm>
              <a:off x="3303080" y="2815456"/>
              <a:ext cx="2544885" cy="1152000"/>
            </a:xfrm>
            <a:prstGeom prst="roundRect">
              <a:avLst>
                <a:gd name="adj" fmla="val 16667"/>
              </a:avLst>
            </a:prstGeom>
            <a:solidFill>
              <a:srgbClr val="D9F4FB"/>
            </a:solidFill>
            <a:ln w="25400" algn="ctr">
              <a:solidFill>
                <a:srgbClr val="00B0F0"/>
              </a:solidFill>
              <a:round/>
              <a:headEnd/>
              <a:tailEnd/>
            </a:ln>
            <a:effectLst>
              <a:outerShdw dist="17961" dir="2700000" algn="ctr" rotWithShape="0">
                <a:srgbClr val="000000"/>
              </a:outerShdw>
            </a:effectLst>
          </p:spPr>
          <p:txBody>
            <a:bodyPr lIns="45719" tIns="45719" rIns="45719" bIns="45719"/>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2200" b="1" dirty="0">
                  <a:latin typeface="+mn-ea"/>
                  <a:ea typeface="+mn-ea"/>
                  <a:cs typeface="Arial" panose="020B0604020202020204" pitchFamily="34" charset="0"/>
                </a:rPr>
                <a:t>生活用水</a:t>
              </a:r>
              <a:endParaRPr lang="en-US" altLang="zh-TW" sz="2200" b="1" dirty="0">
                <a:latin typeface="+mn-ea"/>
                <a:ea typeface="+mn-ea"/>
                <a:cs typeface="Arial" panose="020B0604020202020204" pitchFamily="34" charset="0"/>
              </a:endParaRPr>
            </a:p>
            <a:p>
              <a:pPr algn="ctr" eaLnBrk="1"/>
              <a:r>
                <a:rPr lang="en-US" altLang="zh-TW" sz="2200" dirty="0">
                  <a:latin typeface="+mn-ea"/>
                  <a:ea typeface="+mn-ea"/>
                  <a:cs typeface="Arial" panose="020B0604020202020204" pitchFamily="34" charset="0"/>
                </a:rPr>
                <a:t>31.63</a:t>
              </a:r>
              <a:r>
                <a:rPr lang="zh-TW" altLang="en-US" sz="2200" dirty="0">
                  <a:latin typeface="+mn-ea"/>
                  <a:ea typeface="+mn-ea"/>
                  <a:cs typeface="Arial" panose="020B0604020202020204" pitchFamily="34" charset="0"/>
                </a:rPr>
                <a:t> 億</a:t>
              </a:r>
              <a:r>
                <a:rPr lang="en-US" altLang="zh-TW" sz="2200" dirty="0">
                  <a:latin typeface="+mn-ea"/>
                  <a:ea typeface="+mn-ea"/>
                  <a:cs typeface="Arial" panose="020B0604020202020204" pitchFamily="34" charset="0"/>
                </a:rPr>
                <a:t>m</a:t>
              </a:r>
              <a:r>
                <a:rPr lang="en-US" altLang="zh-TW" sz="2200" baseline="30000" dirty="0">
                  <a:latin typeface="+mn-ea"/>
                  <a:ea typeface="+mn-ea"/>
                  <a:cs typeface="Arial" panose="020B0604020202020204" pitchFamily="34" charset="0"/>
                </a:rPr>
                <a:t>3</a:t>
              </a:r>
              <a:endParaRPr lang="en-US" altLang="zh-TW" sz="2200" dirty="0">
                <a:latin typeface="+mn-ea"/>
                <a:ea typeface="+mn-ea"/>
                <a:cs typeface="Arial" panose="020B0604020202020204" pitchFamily="34" charset="0"/>
              </a:endParaRPr>
            </a:p>
            <a:p>
              <a:pPr algn="ctr" eaLnBrk="1"/>
              <a:r>
                <a:rPr lang="en-US" altLang="zh-TW" sz="2200" dirty="0">
                  <a:latin typeface="+mn-ea"/>
                  <a:ea typeface="+mn-ea"/>
                  <a:cs typeface="Arial" panose="020B0604020202020204" pitchFamily="34" charset="0"/>
                </a:rPr>
                <a:t>(</a:t>
              </a:r>
              <a:r>
                <a:rPr lang="en-US" altLang="zh-TW" sz="2200" dirty="0">
                  <a:solidFill>
                    <a:srgbClr val="0000FF"/>
                  </a:solidFill>
                  <a:latin typeface="+mn-ea"/>
                  <a:ea typeface="+mn-ea"/>
                  <a:cs typeface="Arial" panose="020B0604020202020204" pitchFamily="34" charset="0"/>
                </a:rPr>
                <a:t>22.05%</a:t>
              </a:r>
              <a:r>
                <a:rPr lang="en-US" altLang="zh-TW" sz="2200" dirty="0">
                  <a:latin typeface="+mn-ea"/>
                  <a:ea typeface="+mn-ea"/>
                  <a:cs typeface="Arial" panose="020B0604020202020204" pitchFamily="34" charset="0"/>
                </a:rPr>
                <a:t>)</a:t>
              </a:r>
              <a:endParaRPr lang="zh-TW" altLang="en-US" sz="2200" dirty="0">
                <a:latin typeface="+mn-ea"/>
                <a:ea typeface="+mn-ea"/>
                <a:cs typeface="Arial" panose="020B0604020202020204" pitchFamily="34" charset="0"/>
              </a:endParaRPr>
            </a:p>
          </p:txBody>
        </p:sp>
        <p:sp>
          <p:nvSpPr>
            <p:cNvPr id="10" name="圓角矩形 47">
              <a:extLst>
                <a:ext uri="{FF2B5EF4-FFF2-40B4-BE49-F238E27FC236}">
                  <a16:creationId xmlns:a16="http://schemas.microsoft.com/office/drawing/2014/main" xmlns="" id="{743F005F-98A0-5D42-4614-7B75389A72F2}"/>
                </a:ext>
              </a:extLst>
            </p:cNvPr>
            <p:cNvSpPr>
              <a:spLocks noChangeArrowheads="1"/>
            </p:cNvSpPr>
            <p:nvPr/>
          </p:nvSpPr>
          <p:spPr bwMode="auto">
            <a:xfrm>
              <a:off x="452636" y="2815456"/>
              <a:ext cx="2440181" cy="1152000"/>
            </a:xfrm>
            <a:prstGeom prst="roundRect">
              <a:avLst>
                <a:gd name="adj" fmla="val 16667"/>
              </a:avLst>
            </a:prstGeom>
            <a:solidFill>
              <a:srgbClr val="D9F4FB"/>
            </a:solidFill>
            <a:ln w="25400" algn="ctr">
              <a:solidFill>
                <a:srgbClr val="00B0F0"/>
              </a:solidFill>
              <a:round/>
              <a:headEnd/>
              <a:tailEnd/>
            </a:ln>
            <a:effectLst>
              <a:outerShdw dist="17961" dir="2700000" algn="ctr" rotWithShape="0">
                <a:srgbClr val="000000"/>
              </a:outerShdw>
            </a:effectLst>
          </p:spPr>
          <p:txBody>
            <a:bodyPr lIns="45719" tIns="45719" rIns="45719" bIns="45719"/>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2200" b="1" dirty="0">
                  <a:latin typeface="+mn-ea"/>
                  <a:ea typeface="+mn-ea"/>
                  <a:cs typeface="Arial" panose="020B0604020202020204" pitchFamily="34" charset="0"/>
                </a:rPr>
                <a:t>農業用水</a:t>
              </a:r>
              <a:endParaRPr lang="en-US" altLang="zh-TW" sz="2200" b="1" dirty="0">
                <a:latin typeface="+mn-ea"/>
                <a:ea typeface="+mn-ea"/>
                <a:cs typeface="Arial" panose="020B0604020202020204" pitchFamily="34" charset="0"/>
              </a:endParaRPr>
            </a:p>
            <a:p>
              <a:pPr algn="ctr" eaLnBrk="1"/>
              <a:r>
                <a:rPr lang="en-US" altLang="zh-TW" sz="2200" dirty="0">
                  <a:latin typeface="+mn-ea"/>
                  <a:ea typeface="+mn-ea"/>
                  <a:cs typeface="Arial" panose="020B0604020202020204" pitchFamily="34" charset="0"/>
                </a:rPr>
                <a:t>97.57</a:t>
              </a:r>
              <a:r>
                <a:rPr lang="zh-TW" altLang="en-US" sz="2200" dirty="0">
                  <a:latin typeface="+mn-ea"/>
                  <a:ea typeface="+mn-ea"/>
                  <a:cs typeface="Arial" panose="020B0604020202020204" pitchFamily="34" charset="0"/>
                </a:rPr>
                <a:t> 億</a:t>
              </a:r>
              <a:r>
                <a:rPr lang="en-US" altLang="zh-TW" sz="2200" dirty="0">
                  <a:latin typeface="+mn-ea"/>
                  <a:ea typeface="+mn-ea"/>
                  <a:cs typeface="Arial" panose="020B0604020202020204" pitchFamily="34" charset="0"/>
                </a:rPr>
                <a:t>m</a:t>
              </a:r>
              <a:r>
                <a:rPr lang="en-US" altLang="zh-TW" sz="2200" baseline="30000" dirty="0">
                  <a:latin typeface="+mn-ea"/>
                  <a:ea typeface="+mn-ea"/>
                  <a:cs typeface="Arial" panose="020B0604020202020204" pitchFamily="34" charset="0"/>
                </a:rPr>
                <a:t>3</a:t>
              </a:r>
            </a:p>
            <a:p>
              <a:pPr algn="ctr" eaLnBrk="1"/>
              <a:r>
                <a:rPr lang="en-US" altLang="zh-TW" sz="2200" dirty="0">
                  <a:latin typeface="+mn-ea"/>
                  <a:ea typeface="+mn-ea"/>
                  <a:cs typeface="Arial" panose="020B0604020202020204" pitchFamily="34" charset="0"/>
                </a:rPr>
                <a:t>(</a:t>
              </a:r>
              <a:r>
                <a:rPr lang="en-US" altLang="zh-TW" sz="2200" dirty="0">
                  <a:solidFill>
                    <a:srgbClr val="FF0000"/>
                  </a:solidFill>
                  <a:latin typeface="+mn-ea"/>
                  <a:ea typeface="+mn-ea"/>
                  <a:cs typeface="Arial" panose="020B0604020202020204" pitchFamily="34" charset="0"/>
                </a:rPr>
                <a:t>68.01%</a:t>
              </a:r>
              <a:r>
                <a:rPr lang="en-US" altLang="zh-TW" sz="2200" dirty="0">
                  <a:latin typeface="+mn-ea"/>
                  <a:ea typeface="+mn-ea"/>
                  <a:cs typeface="Arial" panose="020B0604020202020204" pitchFamily="34" charset="0"/>
                </a:rPr>
                <a:t>)</a:t>
              </a:r>
              <a:endParaRPr lang="zh-TW" altLang="en-US" sz="2200" dirty="0">
                <a:latin typeface="+mn-ea"/>
                <a:ea typeface="+mn-ea"/>
                <a:cs typeface="Arial" panose="020B0604020202020204" pitchFamily="34" charset="0"/>
              </a:endParaRPr>
            </a:p>
          </p:txBody>
        </p:sp>
        <p:sp>
          <p:nvSpPr>
            <p:cNvPr id="11" name="圓角矩形 50">
              <a:extLst>
                <a:ext uri="{FF2B5EF4-FFF2-40B4-BE49-F238E27FC236}">
                  <a16:creationId xmlns:a16="http://schemas.microsoft.com/office/drawing/2014/main" xmlns="" id="{29C58E0E-24FF-A7D7-70B9-BC6DD9324D77}"/>
                </a:ext>
              </a:extLst>
            </p:cNvPr>
            <p:cNvSpPr>
              <a:spLocks noChangeArrowheads="1"/>
            </p:cNvSpPr>
            <p:nvPr/>
          </p:nvSpPr>
          <p:spPr bwMode="auto">
            <a:xfrm>
              <a:off x="236612" y="4734028"/>
              <a:ext cx="1224000"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灌溉用水</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88.8</a:t>
              </a:r>
              <a:r>
                <a:rPr lang="zh-TW" altLang="en-US" sz="1800" dirty="0">
                  <a:latin typeface="+mn-ea"/>
                  <a:ea typeface="+mn-ea"/>
                  <a:cs typeface="Arial" panose="020B0604020202020204" pitchFamily="34" charset="0"/>
                </a:rPr>
                <a:t> 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p>
            <a:p>
              <a:pPr algn="ctr" eaLnBrk="1"/>
              <a:r>
                <a:rPr lang="en-US" altLang="zh-TW" sz="1800" dirty="0">
                  <a:latin typeface="+mn-ea"/>
                  <a:ea typeface="+mn-ea"/>
                  <a:cs typeface="Arial" panose="020B0604020202020204" pitchFamily="34" charset="0"/>
                </a:rPr>
                <a:t>(</a:t>
              </a:r>
              <a:r>
                <a:rPr lang="en-US" altLang="zh-TW" sz="1800" dirty="0">
                  <a:solidFill>
                    <a:srgbClr val="FF0000"/>
                  </a:solidFill>
                  <a:latin typeface="+mn-ea"/>
                  <a:ea typeface="+mn-ea"/>
                  <a:cs typeface="Arial" panose="020B0604020202020204" pitchFamily="34" charset="0"/>
                </a:rPr>
                <a:t>91.00%</a:t>
              </a:r>
              <a:r>
                <a:rPr lang="en-US" altLang="zh-TW" sz="1800" dirty="0">
                  <a:latin typeface="+mn-ea"/>
                  <a:ea typeface="+mn-ea"/>
                  <a:cs typeface="Arial" panose="020B0604020202020204" pitchFamily="34" charset="0"/>
                </a:rPr>
                <a:t>)</a:t>
              </a:r>
              <a:endParaRPr lang="zh-TW" altLang="en-US" sz="1200" dirty="0">
                <a:latin typeface="+mn-ea"/>
                <a:ea typeface="+mn-ea"/>
                <a:cs typeface="Arial" panose="020B0604020202020204" pitchFamily="34" charset="0"/>
              </a:endParaRPr>
            </a:p>
          </p:txBody>
        </p:sp>
        <p:sp>
          <p:nvSpPr>
            <p:cNvPr id="13" name="圓角矩形 46">
              <a:extLst>
                <a:ext uri="{FF2B5EF4-FFF2-40B4-BE49-F238E27FC236}">
                  <a16:creationId xmlns:a16="http://schemas.microsoft.com/office/drawing/2014/main" xmlns="" id="{0C803419-5A16-6994-BCF3-F60C394B82F1}"/>
                </a:ext>
              </a:extLst>
            </p:cNvPr>
            <p:cNvSpPr>
              <a:spLocks noChangeArrowheads="1"/>
            </p:cNvSpPr>
            <p:nvPr/>
          </p:nvSpPr>
          <p:spPr bwMode="auto">
            <a:xfrm>
              <a:off x="6258229" y="2829744"/>
              <a:ext cx="2544885" cy="1152000"/>
            </a:xfrm>
            <a:prstGeom prst="roundRect">
              <a:avLst>
                <a:gd name="adj" fmla="val 16667"/>
              </a:avLst>
            </a:prstGeom>
            <a:solidFill>
              <a:srgbClr val="D9F4FB"/>
            </a:solidFill>
            <a:ln w="25400" algn="ctr">
              <a:solidFill>
                <a:srgbClr val="00B0F0"/>
              </a:solidFill>
              <a:round/>
              <a:headEnd/>
              <a:tailEnd/>
            </a:ln>
            <a:effectLst>
              <a:outerShdw dist="17961" dir="2700000" algn="ctr" rotWithShape="0">
                <a:srgbClr val="000000"/>
              </a:outerShdw>
            </a:effectLst>
          </p:spPr>
          <p:txBody>
            <a:bodyPr lIns="45719" tIns="45719" rIns="45719" bIns="45719"/>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2200" b="1" dirty="0">
                  <a:latin typeface="+mn-ea"/>
                  <a:ea typeface="+mn-ea"/>
                  <a:cs typeface="Arial" panose="020B0604020202020204" pitchFamily="34" charset="0"/>
                </a:rPr>
                <a:t>工業用水</a:t>
              </a:r>
              <a:endParaRPr lang="en-US" altLang="zh-TW" sz="2200" b="1" dirty="0">
                <a:latin typeface="+mn-ea"/>
                <a:ea typeface="+mn-ea"/>
                <a:cs typeface="Arial" panose="020B0604020202020204" pitchFamily="34" charset="0"/>
              </a:endParaRPr>
            </a:p>
            <a:p>
              <a:pPr algn="ctr" eaLnBrk="1"/>
              <a:r>
                <a:rPr lang="en-US" altLang="zh-TW" sz="2200" dirty="0">
                  <a:latin typeface="+mn-ea"/>
                  <a:ea typeface="+mn-ea"/>
                  <a:cs typeface="Arial" panose="020B0604020202020204" pitchFamily="34" charset="0"/>
                </a:rPr>
                <a:t>14.25</a:t>
              </a:r>
              <a:r>
                <a:rPr lang="zh-TW" altLang="en-US" sz="2200" dirty="0">
                  <a:latin typeface="+mn-ea"/>
                  <a:ea typeface="+mn-ea"/>
                  <a:cs typeface="Arial" panose="020B0604020202020204" pitchFamily="34" charset="0"/>
                </a:rPr>
                <a:t> 億</a:t>
              </a:r>
              <a:r>
                <a:rPr lang="en-US" altLang="zh-TW" sz="2200" dirty="0">
                  <a:latin typeface="+mn-ea"/>
                  <a:ea typeface="+mn-ea"/>
                  <a:cs typeface="Arial" panose="020B0604020202020204" pitchFamily="34" charset="0"/>
                </a:rPr>
                <a:t>m</a:t>
              </a:r>
              <a:r>
                <a:rPr lang="en-US" altLang="zh-TW" sz="2200" baseline="30000" dirty="0">
                  <a:latin typeface="+mn-ea"/>
                  <a:ea typeface="+mn-ea"/>
                  <a:cs typeface="Arial" panose="020B0604020202020204" pitchFamily="34" charset="0"/>
                </a:rPr>
                <a:t>3</a:t>
              </a:r>
              <a:endParaRPr lang="en-US" altLang="zh-TW" sz="2200" dirty="0">
                <a:latin typeface="+mn-ea"/>
                <a:ea typeface="+mn-ea"/>
                <a:cs typeface="Arial" panose="020B0604020202020204" pitchFamily="34" charset="0"/>
              </a:endParaRPr>
            </a:p>
            <a:p>
              <a:pPr algn="ctr" eaLnBrk="1"/>
              <a:r>
                <a:rPr lang="en-US" altLang="zh-TW" sz="2200" dirty="0">
                  <a:latin typeface="+mn-ea"/>
                  <a:ea typeface="+mn-ea"/>
                  <a:cs typeface="Arial" panose="020B0604020202020204" pitchFamily="34" charset="0"/>
                </a:rPr>
                <a:t>(</a:t>
              </a:r>
              <a:r>
                <a:rPr lang="en-US" altLang="zh-TW" sz="2200" dirty="0">
                  <a:solidFill>
                    <a:srgbClr val="0000FF"/>
                  </a:solidFill>
                  <a:latin typeface="+mn-ea"/>
                  <a:ea typeface="+mn-ea"/>
                  <a:cs typeface="Arial" panose="020B0604020202020204" pitchFamily="34" charset="0"/>
                </a:rPr>
                <a:t>9.94%</a:t>
              </a:r>
              <a:r>
                <a:rPr lang="en-US" altLang="zh-TW" sz="2200" dirty="0">
                  <a:latin typeface="+mn-ea"/>
                  <a:ea typeface="+mn-ea"/>
                  <a:cs typeface="Arial" panose="020B0604020202020204" pitchFamily="34" charset="0"/>
                </a:rPr>
                <a:t>)</a:t>
              </a:r>
              <a:endParaRPr lang="zh-TW" altLang="en-US" sz="2200" dirty="0">
                <a:latin typeface="+mn-ea"/>
                <a:ea typeface="+mn-ea"/>
                <a:cs typeface="Arial" panose="020B0604020202020204" pitchFamily="34" charset="0"/>
              </a:endParaRPr>
            </a:p>
          </p:txBody>
        </p:sp>
        <p:sp>
          <p:nvSpPr>
            <p:cNvPr id="14" name="圓角矩形 50">
              <a:extLst>
                <a:ext uri="{FF2B5EF4-FFF2-40B4-BE49-F238E27FC236}">
                  <a16:creationId xmlns:a16="http://schemas.microsoft.com/office/drawing/2014/main" xmlns="" id="{FA11ABAB-3514-AFAA-46E9-6487A892A1A3}"/>
                </a:ext>
              </a:extLst>
            </p:cNvPr>
            <p:cNvSpPr>
              <a:spLocks noChangeArrowheads="1"/>
            </p:cNvSpPr>
            <p:nvPr/>
          </p:nvSpPr>
          <p:spPr bwMode="auto">
            <a:xfrm>
              <a:off x="1608704" y="4734028"/>
              <a:ext cx="1239044"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養殖用水</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7.86</a:t>
              </a:r>
              <a:r>
                <a:rPr lang="zh-TW" altLang="en-US" sz="1800" dirty="0">
                  <a:latin typeface="+mn-ea"/>
                  <a:ea typeface="+mn-ea"/>
                  <a:cs typeface="Arial" panose="020B0604020202020204" pitchFamily="34" charset="0"/>
                </a:rPr>
                <a:t> 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p>
            <a:p>
              <a:pPr algn="ctr" eaLnBrk="1"/>
              <a:r>
                <a:rPr lang="en-US" altLang="zh-TW" sz="1800" dirty="0">
                  <a:latin typeface="+mn-ea"/>
                  <a:ea typeface="+mn-ea"/>
                  <a:cs typeface="Arial" panose="020B0604020202020204" pitchFamily="34" charset="0"/>
                </a:rPr>
                <a:t>(8.06%)</a:t>
              </a:r>
              <a:endParaRPr lang="zh-TW" altLang="en-US" sz="1200" dirty="0">
                <a:latin typeface="+mn-ea"/>
                <a:ea typeface="+mn-ea"/>
                <a:cs typeface="Arial" panose="020B0604020202020204" pitchFamily="34" charset="0"/>
              </a:endParaRPr>
            </a:p>
          </p:txBody>
        </p:sp>
        <p:sp>
          <p:nvSpPr>
            <p:cNvPr id="16" name="圓角矩形 50">
              <a:extLst>
                <a:ext uri="{FF2B5EF4-FFF2-40B4-BE49-F238E27FC236}">
                  <a16:creationId xmlns:a16="http://schemas.microsoft.com/office/drawing/2014/main" xmlns="" id="{08D6E219-2E80-9B4D-0E66-83DE4EFCDC58}"/>
                </a:ext>
              </a:extLst>
            </p:cNvPr>
            <p:cNvSpPr>
              <a:spLocks noChangeArrowheads="1"/>
            </p:cNvSpPr>
            <p:nvPr/>
          </p:nvSpPr>
          <p:spPr bwMode="auto">
            <a:xfrm>
              <a:off x="2982225" y="4734028"/>
              <a:ext cx="1239044"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畜牧用水</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0.92</a:t>
              </a:r>
              <a:r>
                <a:rPr lang="zh-TW" altLang="en-US" sz="1800" dirty="0">
                  <a:latin typeface="+mn-ea"/>
                  <a:ea typeface="+mn-ea"/>
                  <a:cs typeface="Arial" panose="020B0604020202020204" pitchFamily="34" charset="0"/>
                </a:rPr>
                <a:t> 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(0.94%)</a:t>
              </a:r>
              <a:endParaRPr lang="zh-TW" altLang="en-US" sz="1200" dirty="0">
                <a:latin typeface="+mn-ea"/>
                <a:ea typeface="+mn-ea"/>
                <a:cs typeface="Arial" panose="020B0604020202020204" pitchFamily="34" charset="0"/>
              </a:endParaRPr>
            </a:p>
          </p:txBody>
        </p:sp>
        <p:sp>
          <p:nvSpPr>
            <p:cNvPr id="17" name="圓角矩形 50">
              <a:extLst>
                <a:ext uri="{FF2B5EF4-FFF2-40B4-BE49-F238E27FC236}">
                  <a16:creationId xmlns:a16="http://schemas.microsoft.com/office/drawing/2014/main" xmlns="" id="{E8124EBA-C5E0-361E-A108-564CB6B4CC0D}"/>
                </a:ext>
              </a:extLst>
            </p:cNvPr>
            <p:cNvSpPr>
              <a:spLocks noChangeArrowheads="1"/>
            </p:cNvSpPr>
            <p:nvPr/>
          </p:nvSpPr>
          <p:spPr bwMode="auto">
            <a:xfrm>
              <a:off x="4427984" y="4734028"/>
              <a:ext cx="1239044"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自來水</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30.24</a:t>
              </a:r>
              <a:r>
                <a:rPr lang="zh-TW" altLang="en-US" sz="1800" dirty="0">
                  <a:latin typeface="+mn-ea"/>
                  <a:ea typeface="+mn-ea"/>
                  <a:cs typeface="Arial" panose="020B0604020202020204" pitchFamily="34" charset="0"/>
                </a:rPr>
                <a:t> 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a:t>
              </a:r>
              <a:r>
                <a:rPr lang="en-US" altLang="zh-TW" sz="1800" dirty="0">
                  <a:solidFill>
                    <a:srgbClr val="FF0000"/>
                  </a:solidFill>
                  <a:latin typeface="+mn-ea"/>
                  <a:ea typeface="+mn-ea"/>
                  <a:cs typeface="Arial" panose="020B0604020202020204" pitchFamily="34" charset="0"/>
                </a:rPr>
                <a:t>95.60%</a:t>
              </a:r>
              <a:r>
                <a:rPr lang="en-US" altLang="zh-TW" sz="1800" dirty="0">
                  <a:latin typeface="+mn-ea"/>
                  <a:ea typeface="+mn-ea"/>
                  <a:cs typeface="Arial" panose="020B0604020202020204" pitchFamily="34" charset="0"/>
                </a:rPr>
                <a:t>)</a:t>
              </a:r>
              <a:endParaRPr lang="zh-TW" altLang="en-US" sz="1200" dirty="0">
                <a:latin typeface="+mn-ea"/>
                <a:ea typeface="+mn-ea"/>
                <a:cs typeface="Arial" panose="020B0604020202020204" pitchFamily="34" charset="0"/>
              </a:endParaRPr>
            </a:p>
          </p:txBody>
        </p:sp>
        <p:sp>
          <p:nvSpPr>
            <p:cNvPr id="18" name="圓角矩形 50">
              <a:extLst>
                <a:ext uri="{FF2B5EF4-FFF2-40B4-BE49-F238E27FC236}">
                  <a16:creationId xmlns:a16="http://schemas.microsoft.com/office/drawing/2014/main" xmlns="" id="{426D230D-6BC5-7613-3EF9-FA0885CADAB4}"/>
                </a:ext>
              </a:extLst>
            </p:cNvPr>
            <p:cNvSpPr>
              <a:spLocks noChangeArrowheads="1"/>
            </p:cNvSpPr>
            <p:nvPr/>
          </p:nvSpPr>
          <p:spPr bwMode="auto">
            <a:xfrm>
              <a:off x="5796136" y="4734028"/>
              <a:ext cx="1239044"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自行取水</a:t>
              </a:r>
              <a:r>
                <a:rPr lang="en-US" altLang="zh-TW" sz="1800" dirty="0">
                  <a:latin typeface="+mn-ea"/>
                  <a:ea typeface="+mn-ea"/>
                  <a:cs typeface="Arial" panose="020B0604020202020204" pitchFamily="34" charset="0"/>
                </a:rPr>
                <a:t>0.98</a:t>
              </a:r>
              <a:r>
                <a:rPr lang="zh-TW" altLang="en-US" sz="1800" dirty="0">
                  <a:latin typeface="+mn-ea"/>
                  <a:ea typeface="+mn-ea"/>
                  <a:cs typeface="Arial" panose="020B0604020202020204" pitchFamily="34" charset="0"/>
                </a:rPr>
                <a:t> </a:t>
              </a:r>
              <a:endParaRPr lang="en-US" altLang="zh-TW" sz="1800" dirty="0">
                <a:latin typeface="+mn-ea"/>
                <a:ea typeface="+mn-ea"/>
                <a:cs typeface="Arial" panose="020B0604020202020204" pitchFamily="34" charset="0"/>
              </a:endParaRPr>
            </a:p>
            <a:p>
              <a:pPr algn="ctr" eaLnBrk="1"/>
              <a:r>
                <a:rPr lang="zh-TW" altLang="en-US" sz="1800" dirty="0">
                  <a:latin typeface="+mn-ea"/>
                  <a:ea typeface="+mn-ea"/>
                  <a:cs typeface="Arial" panose="020B0604020202020204" pitchFamily="34" charset="0"/>
                </a:rPr>
                <a:t>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p>
            <a:p>
              <a:pPr algn="ctr" eaLnBrk="1"/>
              <a:r>
                <a:rPr lang="en-US" altLang="zh-TW" sz="1800" dirty="0">
                  <a:latin typeface="+mn-ea"/>
                  <a:ea typeface="+mn-ea"/>
                  <a:cs typeface="Arial" panose="020B0604020202020204" pitchFamily="34" charset="0"/>
                </a:rPr>
                <a:t>(3.11%)</a:t>
              </a:r>
              <a:endParaRPr lang="zh-TW" altLang="en-US" sz="1200" dirty="0">
                <a:latin typeface="+mn-ea"/>
                <a:ea typeface="+mn-ea"/>
                <a:cs typeface="Arial" panose="020B0604020202020204" pitchFamily="34" charset="0"/>
              </a:endParaRPr>
            </a:p>
          </p:txBody>
        </p:sp>
        <p:sp>
          <p:nvSpPr>
            <p:cNvPr id="19" name="圓角矩形 50">
              <a:extLst>
                <a:ext uri="{FF2B5EF4-FFF2-40B4-BE49-F238E27FC236}">
                  <a16:creationId xmlns:a16="http://schemas.microsoft.com/office/drawing/2014/main" xmlns="" id="{774A2958-D8A1-7AD8-3EFF-8A801924702C}"/>
                </a:ext>
              </a:extLst>
            </p:cNvPr>
            <p:cNvSpPr>
              <a:spLocks noChangeArrowheads="1"/>
            </p:cNvSpPr>
            <p:nvPr/>
          </p:nvSpPr>
          <p:spPr bwMode="auto">
            <a:xfrm>
              <a:off x="7236296" y="4734028"/>
              <a:ext cx="1365890" cy="1188000"/>
            </a:xfrm>
            <a:prstGeom prst="roundRect">
              <a:avLst>
                <a:gd name="adj" fmla="val 16667"/>
              </a:avLst>
            </a:prstGeom>
            <a:solidFill>
              <a:srgbClr val="FFFFFF"/>
            </a:solidFill>
            <a:ln w="25400" algn="ctr">
              <a:solidFill>
                <a:srgbClr val="CC9900"/>
              </a:solidFill>
              <a:round/>
              <a:headEnd/>
              <a:tailEnd/>
            </a:ln>
            <a:effectLst>
              <a:outerShdw dist="17961" dir="2700000" algn="ctr" rotWithShape="0">
                <a:srgbClr val="000000"/>
              </a:outerShdw>
            </a:effectLst>
          </p:spPr>
          <p:txBody>
            <a:bodyPr lIns="45719" tIns="45719" rIns="45719" bIns="45719" anchor="ctr"/>
            <a:lstStyle>
              <a:lvl1pPr>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1pPr>
              <a:lvl2pPr marL="742950" indent="-28575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2pPr>
              <a:lvl3pPr marL="11430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3pPr>
              <a:lvl4pPr marL="16002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4pPr>
              <a:lvl5pPr marL="2057400" indent="-228600">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5pPr>
              <a:lvl6pPr marL="25146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6pPr>
              <a:lvl7pPr marL="29718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7pPr>
              <a:lvl8pPr marL="34290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8pPr>
              <a:lvl9pPr marL="3886200" indent="-228600" eaLnBrk="0" fontAlgn="base" hangingPunct="0">
                <a:spcBef>
                  <a:spcPct val="0"/>
                </a:spcBef>
                <a:spcAft>
                  <a:spcPct val="0"/>
                </a:spcAft>
                <a:defRPr sz="3200">
                  <a:solidFill>
                    <a:srgbClr val="000000"/>
                  </a:solidFill>
                  <a:latin typeface="Arial" panose="020B0604020202020204" pitchFamily="34" charset="0"/>
                  <a:ea typeface="Helvetica" panose="020B0604020202020204" pitchFamily="34" charset="0"/>
                  <a:cs typeface="Helvetica" panose="020B0604020202020204" pitchFamily="34" charset="0"/>
                  <a:sym typeface="Arial" panose="020B0604020202020204" pitchFamily="34" charset="0"/>
                </a:defRPr>
              </a:lvl9pPr>
            </a:lstStyle>
            <a:p>
              <a:pPr algn="ctr" eaLnBrk="1"/>
              <a:r>
                <a:rPr lang="zh-TW" altLang="en-US" sz="1800" dirty="0">
                  <a:latin typeface="+mn-ea"/>
                  <a:ea typeface="+mn-ea"/>
                  <a:cs typeface="Arial" panose="020B0604020202020204" pitchFamily="34" charset="0"/>
                </a:rPr>
                <a:t>簡易自來水</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0.41</a:t>
              </a:r>
              <a:r>
                <a:rPr lang="zh-TW" altLang="en-US" sz="1800" dirty="0">
                  <a:latin typeface="+mn-ea"/>
                  <a:ea typeface="+mn-ea"/>
                  <a:cs typeface="Arial" panose="020B0604020202020204" pitchFamily="34" charset="0"/>
                </a:rPr>
                <a:t> 億</a:t>
              </a:r>
              <a:r>
                <a:rPr lang="en-US" altLang="zh-TW" sz="1800" dirty="0">
                  <a:latin typeface="+mn-ea"/>
                  <a:ea typeface="+mn-ea"/>
                  <a:cs typeface="Arial" panose="020B0604020202020204" pitchFamily="34" charset="0"/>
                </a:rPr>
                <a:t>m</a:t>
              </a:r>
              <a:r>
                <a:rPr lang="en-US" altLang="zh-TW" sz="1800" baseline="30000" dirty="0">
                  <a:latin typeface="+mn-ea"/>
                  <a:ea typeface="+mn-ea"/>
                  <a:cs typeface="Arial" panose="020B0604020202020204" pitchFamily="34" charset="0"/>
                </a:rPr>
                <a:t>3</a:t>
              </a:r>
              <a:endParaRPr lang="en-US" altLang="zh-TW" sz="1800" dirty="0">
                <a:latin typeface="+mn-ea"/>
                <a:ea typeface="+mn-ea"/>
                <a:cs typeface="Arial" panose="020B0604020202020204" pitchFamily="34" charset="0"/>
              </a:endParaRPr>
            </a:p>
            <a:p>
              <a:pPr algn="ctr" eaLnBrk="1"/>
              <a:r>
                <a:rPr lang="en-US" altLang="zh-TW" sz="1800" dirty="0">
                  <a:latin typeface="+mn-ea"/>
                  <a:ea typeface="+mn-ea"/>
                  <a:cs typeface="Arial" panose="020B0604020202020204" pitchFamily="34" charset="0"/>
                </a:rPr>
                <a:t>(1.29%)</a:t>
              </a:r>
              <a:endParaRPr lang="zh-TW" altLang="en-US" sz="1200" dirty="0">
                <a:latin typeface="+mn-ea"/>
                <a:ea typeface="+mn-ea"/>
                <a:cs typeface="Arial" panose="020B0604020202020204" pitchFamily="34" charset="0"/>
              </a:endParaRPr>
            </a:p>
          </p:txBody>
        </p:sp>
        <p:cxnSp>
          <p:nvCxnSpPr>
            <p:cNvPr id="20" name="直線接點 19">
              <a:extLst>
                <a:ext uri="{FF2B5EF4-FFF2-40B4-BE49-F238E27FC236}">
                  <a16:creationId xmlns:a16="http://schemas.microsoft.com/office/drawing/2014/main" xmlns="" id="{3F236CD2-A28E-B9E1-558C-F99936E08C10}"/>
                </a:ext>
              </a:extLst>
            </p:cNvPr>
            <p:cNvCxnSpPr>
              <a:cxnSpLocks/>
              <a:stCxn id="6" idx="2"/>
              <a:endCxn id="9" idx="0"/>
            </p:cNvCxnSpPr>
            <p:nvPr/>
          </p:nvCxnSpPr>
          <p:spPr bwMode="auto">
            <a:xfrm>
              <a:off x="4571945" y="2379040"/>
              <a:ext cx="3578" cy="436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接點: 肘形 20">
              <a:extLst>
                <a:ext uri="{FF2B5EF4-FFF2-40B4-BE49-F238E27FC236}">
                  <a16:creationId xmlns:a16="http://schemas.microsoft.com/office/drawing/2014/main" xmlns="" id="{6292211D-D880-1E13-ABF0-45E6072DC5DF}"/>
                </a:ext>
              </a:extLst>
            </p:cNvPr>
            <p:cNvCxnSpPr>
              <a:cxnSpLocks/>
              <a:stCxn id="6" idx="2"/>
              <a:endCxn id="13" idx="0"/>
            </p:cNvCxnSpPr>
            <p:nvPr/>
          </p:nvCxnSpPr>
          <p:spPr bwMode="auto">
            <a:xfrm rot="16200000" flipH="1">
              <a:off x="5825956" y="1125028"/>
              <a:ext cx="450704" cy="2958727"/>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接點: 肘形 21">
              <a:extLst>
                <a:ext uri="{FF2B5EF4-FFF2-40B4-BE49-F238E27FC236}">
                  <a16:creationId xmlns:a16="http://schemas.microsoft.com/office/drawing/2014/main" xmlns="" id="{B4CC3EFD-1F00-DA6D-0D8F-C9F4233CE9F1}"/>
                </a:ext>
              </a:extLst>
            </p:cNvPr>
            <p:cNvCxnSpPr>
              <a:cxnSpLocks/>
              <a:stCxn id="6" idx="2"/>
              <a:endCxn id="10" idx="0"/>
            </p:cNvCxnSpPr>
            <p:nvPr/>
          </p:nvCxnSpPr>
          <p:spPr bwMode="auto">
            <a:xfrm rot="5400000">
              <a:off x="2904128" y="1147639"/>
              <a:ext cx="436416" cy="2899218"/>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接點: 肘形 22">
              <a:extLst>
                <a:ext uri="{FF2B5EF4-FFF2-40B4-BE49-F238E27FC236}">
                  <a16:creationId xmlns:a16="http://schemas.microsoft.com/office/drawing/2014/main" xmlns="" id="{91C22815-9AB3-AF24-3698-4BF3D235751D}"/>
                </a:ext>
              </a:extLst>
            </p:cNvPr>
            <p:cNvCxnSpPr>
              <a:cxnSpLocks/>
              <a:stCxn id="10" idx="2"/>
              <a:endCxn id="11" idx="0"/>
            </p:cNvCxnSpPr>
            <p:nvPr/>
          </p:nvCxnSpPr>
          <p:spPr bwMode="auto">
            <a:xfrm rot="5400000">
              <a:off x="877384" y="3938685"/>
              <a:ext cx="766572" cy="824115"/>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接點: 肘形 23">
              <a:extLst>
                <a:ext uri="{FF2B5EF4-FFF2-40B4-BE49-F238E27FC236}">
                  <a16:creationId xmlns:a16="http://schemas.microsoft.com/office/drawing/2014/main" xmlns="" id="{242F6C2C-6130-67F2-1C37-4C673147E1CD}"/>
                </a:ext>
              </a:extLst>
            </p:cNvPr>
            <p:cNvCxnSpPr>
              <a:cxnSpLocks/>
              <a:stCxn id="10" idx="2"/>
              <a:endCxn id="14" idx="0"/>
            </p:cNvCxnSpPr>
            <p:nvPr/>
          </p:nvCxnSpPr>
          <p:spPr bwMode="auto">
            <a:xfrm rot="16200000" flipH="1">
              <a:off x="1567190" y="4072992"/>
              <a:ext cx="766572" cy="555499"/>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接點: 肘形 24">
              <a:extLst>
                <a:ext uri="{FF2B5EF4-FFF2-40B4-BE49-F238E27FC236}">
                  <a16:creationId xmlns:a16="http://schemas.microsoft.com/office/drawing/2014/main" xmlns="" id="{C709AC62-8B54-D003-F36A-DA1D99447E25}"/>
                </a:ext>
              </a:extLst>
            </p:cNvPr>
            <p:cNvCxnSpPr>
              <a:cxnSpLocks/>
              <a:stCxn id="10" idx="2"/>
              <a:endCxn id="16" idx="0"/>
            </p:cNvCxnSpPr>
            <p:nvPr/>
          </p:nvCxnSpPr>
          <p:spPr bwMode="auto">
            <a:xfrm rot="16200000" flipH="1">
              <a:off x="2253951" y="3386231"/>
              <a:ext cx="766572" cy="192902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接點: 肘形 25">
              <a:extLst>
                <a:ext uri="{FF2B5EF4-FFF2-40B4-BE49-F238E27FC236}">
                  <a16:creationId xmlns:a16="http://schemas.microsoft.com/office/drawing/2014/main" xmlns="" id="{C2BDBEA3-7209-5B30-FDD8-AF50808509AC}"/>
                </a:ext>
              </a:extLst>
            </p:cNvPr>
            <p:cNvCxnSpPr>
              <a:cxnSpLocks/>
              <a:stCxn id="9" idx="2"/>
              <a:endCxn id="19" idx="0"/>
            </p:cNvCxnSpPr>
            <p:nvPr/>
          </p:nvCxnSpPr>
          <p:spPr bwMode="auto">
            <a:xfrm rot="16200000" flipH="1">
              <a:off x="5864096" y="2678883"/>
              <a:ext cx="766572" cy="3343718"/>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直線接點 26">
              <a:extLst>
                <a:ext uri="{FF2B5EF4-FFF2-40B4-BE49-F238E27FC236}">
                  <a16:creationId xmlns:a16="http://schemas.microsoft.com/office/drawing/2014/main" xmlns="" id="{4E042B4C-930A-1C1D-0B23-46009DD4C9E9}"/>
                </a:ext>
              </a:extLst>
            </p:cNvPr>
            <p:cNvCxnSpPr>
              <a:cxnSpLocks/>
              <a:endCxn id="18" idx="0"/>
            </p:cNvCxnSpPr>
            <p:nvPr/>
          </p:nvCxnSpPr>
          <p:spPr bwMode="auto">
            <a:xfrm>
              <a:off x="6415658" y="4350741"/>
              <a:ext cx="0" cy="38328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接點: 肘形 27">
              <a:extLst>
                <a:ext uri="{FF2B5EF4-FFF2-40B4-BE49-F238E27FC236}">
                  <a16:creationId xmlns:a16="http://schemas.microsoft.com/office/drawing/2014/main" xmlns="" id="{1DA7FA9B-8DDA-9B25-C8A3-964CB22B7ED9}"/>
                </a:ext>
              </a:extLst>
            </p:cNvPr>
            <p:cNvCxnSpPr>
              <a:cxnSpLocks/>
              <a:stCxn id="9" idx="2"/>
              <a:endCxn id="17" idx="0"/>
            </p:cNvCxnSpPr>
            <p:nvPr/>
          </p:nvCxnSpPr>
          <p:spPr bwMode="auto">
            <a:xfrm rot="16200000" flipH="1">
              <a:off x="4428228" y="4114750"/>
              <a:ext cx="766572" cy="47198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grpSp>
      <p:sp>
        <p:nvSpPr>
          <p:cNvPr id="34" name="文字方塊 33">
            <a:extLst>
              <a:ext uri="{FF2B5EF4-FFF2-40B4-BE49-F238E27FC236}">
                <a16:creationId xmlns:a16="http://schemas.microsoft.com/office/drawing/2014/main" xmlns="" id="{6A8BB643-DF13-3272-BCEC-CCEA1FB9D8C3}"/>
              </a:ext>
            </a:extLst>
          </p:cNvPr>
          <p:cNvSpPr txBox="1"/>
          <p:nvPr/>
        </p:nvSpPr>
        <p:spPr>
          <a:xfrm>
            <a:off x="1182559" y="6284171"/>
            <a:ext cx="6096000" cy="369332"/>
          </a:xfrm>
          <a:prstGeom prst="rect">
            <a:avLst/>
          </a:prstGeom>
          <a:noFill/>
        </p:spPr>
        <p:txBody>
          <a:bodyPr wrap="square">
            <a:spAutoFit/>
          </a:bodyPr>
          <a:lstStyle/>
          <a:p>
            <a:pPr lvl="0" algn="just">
              <a:lnSpc>
                <a:spcPct val="100000"/>
              </a:lnSpc>
              <a:spcBef>
                <a:spcPts val="0"/>
              </a:spcBef>
              <a:defRPr sz="1800">
                <a:solidFill>
                  <a:srgbClr val="000000"/>
                </a:solidFill>
              </a:defRPr>
            </a:pPr>
            <a:r>
              <a:rPr lang="zh-TW" altLang="en-US" sz="1800" dirty="0">
                <a:latin typeface="微軟正黑體" panose="020B0604030504040204" pitchFamily="34" charset="-120"/>
                <a:ea typeface="微軟正黑體" panose="020B0604030504040204" pitchFamily="34" charset="-120"/>
              </a:rPr>
              <a:t>資料來源：</a:t>
            </a:r>
            <a:r>
              <a:rPr lang="en-US" altLang="zh-TW" sz="1800" dirty="0">
                <a:latin typeface="微軟正黑體" panose="020B0604030504040204" pitchFamily="34" charset="-120"/>
                <a:ea typeface="微軟正黑體" panose="020B0604030504040204" pitchFamily="34" charset="-120"/>
              </a:rPr>
              <a:t>110</a:t>
            </a:r>
            <a:r>
              <a:rPr lang="zh-TW" altLang="en-US" sz="1800" dirty="0">
                <a:latin typeface="微軟正黑體" panose="020B0604030504040204" pitchFamily="34" charset="-120"/>
                <a:ea typeface="微軟正黑體" panose="020B0604030504040204" pitchFamily="34" charset="-120"/>
              </a:rPr>
              <a:t>年經濟部水利署用水統計年報</a:t>
            </a:r>
          </a:p>
        </p:txBody>
      </p:sp>
    </p:spTree>
    <p:custDataLst>
      <p:tags r:id="rId1"/>
    </p:custDataLst>
    <p:extLst>
      <p:ext uri="{BB962C8B-B14F-4D97-AF65-F5344CB8AC3E}">
        <p14:creationId xmlns:p14="http://schemas.microsoft.com/office/powerpoint/2010/main" xmlns="" val="4707514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rPr>
              <a:t>國內工業用水情形</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sp>
        <p:nvSpPr>
          <p:cNvPr id="31" name="圓角矩形 42">
            <a:extLst>
              <a:ext uri="{FF2B5EF4-FFF2-40B4-BE49-F238E27FC236}">
                <a16:creationId xmlns:a16="http://schemas.microsoft.com/office/drawing/2014/main" xmlns="" id="{F064DBC2-3577-8DAC-B887-C466E2B65819}"/>
              </a:ext>
            </a:extLst>
          </p:cNvPr>
          <p:cNvSpPr/>
          <p:nvPr/>
        </p:nvSpPr>
        <p:spPr bwMode="auto">
          <a:xfrm>
            <a:off x="784289" y="5848364"/>
            <a:ext cx="9987530" cy="715287"/>
          </a:xfrm>
          <a:prstGeom prst="roundRect">
            <a:avLst/>
          </a:prstGeom>
          <a:solidFill>
            <a:schemeClr val="bg1">
              <a:lumMod val="95000"/>
            </a:schemeClr>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defPPr>
              <a:defRPr lang="zh-TW"/>
            </a:defPPr>
            <a:lvl1pPr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1pPr>
            <a:lvl2pPr marL="4572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2pPr>
            <a:lvl3pPr marL="9144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3pPr>
            <a:lvl4pPr marL="13716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4pPr>
            <a:lvl5pPr marL="18288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5pPr>
            <a:lvl6pPr marL="22860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6pPr>
            <a:lvl7pPr marL="27432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7pPr>
            <a:lvl8pPr marL="32004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8pPr>
            <a:lvl9pPr marL="36576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9pPr>
          </a:lstStyle>
          <a:p>
            <a:pPr marL="571500" lvl="0" indent="-571500" eaLnBrk="1" hangingPunct="1">
              <a:spcBef>
                <a:spcPts val="600"/>
              </a:spcBef>
              <a:spcAft>
                <a:spcPts val="600"/>
              </a:spcAft>
              <a:buFont typeface="Wingdings" panose="05000000000000000000" pitchFamily="2" charset="2"/>
              <a:buChar char="Ø"/>
              <a:defRPr/>
            </a:pPr>
            <a:r>
              <a:rPr lang="zh-TW" altLang="en-US" sz="2000" b="1" dirty="0">
                <a:gradFill flip="none" rotWithShape="1">
                  <a:gsLst>
                    <a:gs pos="0">
                      <a:srgbClr val="04B5EC"/>
                    </a:gs>
                    <a:gs pos="100000">
                      <a:srgbClr val="00C88A"/>
                    </a:gs>
                  </a:gsLst>
                  <a:lin ang="0" scaled="1"/>
                  <a:tileRect/>
                </a:gradFill>
                <a:latin typeface="+mj-lt"/>
                <a:ea typeface="微软雅黑" pitchFamily="34" charset="-122"/>
              </a:rPr>
              <a:t>主要水源為自來水，近三年均取水量趨近零成長，再生水使用量逐步上升</a:t>
            </a:r>
          </a:p>
        </p:txBody>
      </p:sp>
      <p:graphicFrame>
        <p:nvGraphicFramePr>
          <p:cNvPr id="32" name="圖表 31">
            <a:extLst>
              <a:ext uri="{FF2B5EF4-FFF2-40B4-BE49-F238E27FC236}">
                <a16:creationId xmlns:a16="http://schemas.microsoft.com/office/drawing/2014/main" xmlns="" id="{B9C5A097-6950-6F00-FA1B-92FD0FEC7728}"/>
              </a:ext>
            </a:extLst>
          </p:cNvPr>
          <p:cNvGraphicFramePr>
            <a:graphicFrameLocks/>
          </p:cNvGraphicFramePr>
          <p:nvPr>
            <p:extLst>
              <p:ext uri="{D42A27DB-BD31-4B8C-83A1-F6EECF244321}">
                <p14:modId xmlns:p14="http://schemas.microsoft.com/office/powerpoint/2010/main" xmlns="" val="185163514"/>
              </p:ext>
            </p:extLst>
          </p:nvPr>
        </p:nvGraphicFramePr>
        <p:xfrm>
          <a:off x="1270001" y="1109453"/>
          <a:ext cx="9016106" cy="430889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xmlns="" val="28210132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6000" y="365125"/>
            <a:ext cx="11160000" cy="644525"/>
          </a:xfrm>
        </p:spPr>
        <p:txBody>
          <a:bodyPr>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sz="3200" b="1" dirty="0">
                <a:latin typeface="微软雅黑" panose="020B0503020204020204" pitchFamily="34" charset="-122"/>
                <a:ea typeface="微软雅黑" panose="020B0503020204020204" pitchFamily="34" charset="-122"/>
              </a:rPr>
              <a:t>行業別用水占比</a:t>
            </a:r>
            <a:endParaRPr lang="zh-TW" altLang="en-US" sz="3200" b="1" dirty="0">
              <a:latin typeface="微软雅黑" panose="020B0503020204020204" pitchFamily="34" charset="-122"/>
              <a:ea typeface="微软雅黑" panose="020B0503020204020204" pitchFamily="34" charset="-122"/>
              <a:sym typeface="Arial"/>
            </a:endParaRPr>
          </a:p>
        </p:txBody>
      </p:sp>
      <p:sp>
        <p:nvSpPr>
          <p:cNvPr id="15" name="灯片编号占位符 1">
            <a:extLst>
              <a:ext uri="{FF2B5EF4-FFF2-40B4-BE49-F238E27FC236}">
                <a16:creationId xmlns:a16="http://schemas.microsoft.com/office/drawing/2014/main" xmlns="" id="{80DD7D20-0EC8-0086-2C3E-E846FD4FFE67}"/>
              </a:ext>
            </a:extLst>
          </p:cNvPr>
          <p:cNvSpPr txBox="1">
            <a:spLocks/>
          </p:cNvSpPr>
          <p:nvPr/>
        </p:nvSpPr>
        <p:spPr>
          <a:xfrm>
            <a:off x="11598474" y="6474781"/>
            <a:ext cx="474133" cy="365125"/>
          </a:xfrm>
          <a:prstGeom prst="rect">
            <a:avLst/>
          </a:prstGeom>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18AF668F-848C-4CC0-8143-F2E483CC7783}" type="slidenum">
              <a:rPr kumimoji="0" lang="zh-CN" altLang="en-US" sz="1200" b="0" i="0" u="none" strike="noStrike" kern="1200" cap="none" spc="0" normalizeH="0" baseline="0" noProof="0" smtClean="0">
                <a:ln>
                  <a:noFill/>
                </a:ln>
                <a:solidFill>
                  <a:schemeClr val="bg2">
                    <a:lumMod val="25000"/>
                  </a:scheme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schemeClr val="bg2">
                  <a:lumMod val="25000"/>
                </a:schemeClr>
              </a:solidFill>
              <a:effectLst/>
              <a:uLnTx/>
              <a:uFillTx/>
              <a:latin typeface="+mn-lt"/>
              <a:ea typeface="+mn-ea"/>
              <a:cs typeface="+mn-cs"/>
            </a:endParaRPr>
          </a:p>
        </p:txBody>
      </p:sp>
      <p:graphicFrame>
        <p:nvGraphicFramePr>
          <p:cNvPr id="3" name="表格 2">
            <a:extLst>
              <a:ext uri="{FF2B5EF4-FFF2-40B4-BE49-F238E27FC236}">
                <a16:creationId xmlns:a16="http://schemas.microsoft.com/office/drawing/2014/main" xmlns="" id="{408533C6-5AC8-3A6D-CDD2-D9B17D46405D}"/>
              </a:ext>
            </a:extLst>
          </p:cNvPr>
          <p:cNvGraphicFramePr>
            <a:graphicFrameLocks noGrp="1"/>
          </p:cNvGraphicFramePr>
          <p:nvPr>
            <p:extLst>
              <p:ext uri="{D42A27DB-BD31-4B8C-83A1-F6EECF244321}">
                <p14:modId xmlns:p14="http://schemas.microsoft.com/office/powerpoint/2010/main" xmlns="" val="1210608803"/>
              </p:ext>
            </p:extLst>
          </p:nvPr>
        </p:nvGraphicFramePr>
        <p:xfrm>
          <a:off x="682932" y="1327954"/>
          <a:ext cx="10694931" cy="4158444"/>
        </p:xfrm>
        <a:graphic>
          <a:graphicData uri="http://schemas.openxmlformats.org/drawingml/2006/table">
            <a:tbl>
              <a:tblPr firstRow="1" firstCol="1" bandRow="1">
                <a:tableStyleId>{5C22544A-7EE6-4342-B048-85BDC9FD1C3A}</a:tableStyleId>
              </a:tblPr>
              <a:tblGrid>
                <a:gridCol w="2216150">
                  <a:extLst>
                    <a:ext uri="{9D8B030D-6E8A-4147-A177-3AD203B41FA5}">
                      <a16:colId xmlns:a16="http://schemas.microsoft.com/office/drawing/2014/main" xmlns="" val="183925877"/>
                    </a:ext>
                  </a:extLst>
                </a:gridCol>
                <a:gridCol w="772088">
                  <a:extLst>
                    <a:ext uri="{9D8B030D-6E8A-4147-A177-3AD203B41FA5}">
                      <a16:colId xmlns:a16="http://schemas.microsoft.com/office/drawing/2014/main" xmlns="" val="376040537"/>
                    </a:ext>
                  </a:extLst>
                </a:gridCol>
                <a:gridCol w="1401217">
                  <a:extLst>
                    <a:ext uri="{9D8B030D-6E8A-4147-A177-3AD203B41FA5}">
                      <a16:colId xmlns:a16="http://schemas.microsoft.com/office/drawing/2014/main" xmlns="" val="3825465597"/>
                    </a:ext>
                  </a:extLst>
                </a:gridCol>
                <a:gridCol w="1447924">
                  <a:extLst>
                    <a:ext uri="{9D8B030D-6E8A-4147-A177-3AD203B41FA5}">
                      <a16:colId xmlns:a16="http://schemas.microsoft.com/office/drawing/2014/main" xmlns="" val="602320868"/>
                    </a:ext>
                  </a:extLst>
                </a:gridCol>
                <a:gridCol w="1681460">
                  <a:extLst>
                    <a:ext uri="{9D8B030D-6E8A-4147-A177-3AD203B41FA5}">
                      <a16:colId xmlns:a16="http://schemas.microsoft.com/office/drawing/2014/main" xmlns="" val="978447855"/>
                    </a:ext>
                  </a:extLst>
                </a:gridCol>
                <a:gridCol w="1401217">
                  <a:extLst>
                    <a:ext uri="{9D8B030D-6E8A-4147-A177-3AD203B41FA5}">
                      <a16:colId xmlns:a16="http://schemas.microsoft.com/office/drawing/2014/main" xmlns="" val="4063398356"/>
                    </a:ext>
                  </a:extLst>
                </a:gridCol>
                <a:gridCol w="1774875">
                  <a:extLst>
                    <a:ext uri="{9D8B030D-6E8A-4147-A177-3AD203B41FA5}">
                      <a16:colId xmlns:a16="http://schemas.microsoft.com/office/drawing/2014/main" xmlns="" val="2381398883"/>
                    </a:ext>
                  </a:extLst>
                </a:gridCol>
              </a:tblGrid>
              <a:tr h="870028">
                <a:tc>
                  <a:txBody>
                    <a:bodyPr/>
                    <a:lstStyle/>
                    <a:p>
                      <a:pPr algn="ctr">
                        <a:lnSpc>
                          <a:spcPct val="100000"/>
                        </a:lnSpc>
                      </a:pPr>
                      <a:r>
                        <a:rPr lang="zh-TW" sz="1800" kern="100" dirty="0">
                          <a:effectLst/>
                        </a:rPr>
                        <a:t>產業別</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家數</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自來</a:t>
                      </a:r>
                      <a:r>
                        <a:rPr lang="zh-TW" altLang="en-US" sz="1800" kern="100" dirty="0">
                          <a:effectLst/>
                        </a:rPr>
                        <a:t>水</a:t>
                      </a:r>
                      <a:r>
                        <a:rPr lang="en-US" sz="1800" kern="100" dirty="0">
                          <a:effectLst/>
                        </a:rPr>
                        <a:t>(CMD)</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再生</a:t>
                      </a:r>
                      <a:r>
                        <a:rPr lang="zh-TW" altLang="en-US" sz="1800" kern="100" dirty="0">
                          <a:effectLst/>
                        </a:rPr>
                        <a:t>水</a:t>
                      </a:r>
                      <a:r>
                        <a:rPr lang="en-US" sz="1800" kern="100" dirty="0">
                          <a:effectLst/>
                        </a:rPr>
                        <a:t>(CMD)</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自行取</a:t>
                      </a:r>
                      <a:r>
                        <a:rPr lang="zh-TW" altLang="en-US" sz="1800" kern="100" dirty="0">
                          <a:effectLst/>
                        </a:rPr>
                        <a:t>水</a:t>
                      </a:r>
                      <a:r>
                        <a:rPr lang="en-US" sz="1800" kern="100" dirty="0">
                          <a:effectLst/>
                        </a:rPr>
                        <a:t>(CMD)</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總取水</a:t>
                      </a:r>
                      <a:r>
                        <a:rPr lang="en-US" sz="1800" kern="100" dirty="0">
                          <a:effectLst/>
                        </a:rPr>
                        <a:t>(CMD)</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zh-TW" sz="1800" kern="100" dirty="0">
                          <a:effectLst/>
                        </a:rPr>
                        <a:t>總取水量占比</a:t>
                      </a:r>
                      <a:r>
                        <a:rPr lang="en-US" sz="1800" kern="100" dirty="0">
                          <a:effectLst/>
                        </a:rPr>
                        <a:t>(%)</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extLst>
                  <a:ext uri="{0D108BD9-81ED-4DB2-BD59-A6C34878D82A}">
                    <a16:rowId xmlns:a16="http://schemas.microsoft.com/office/drawing/2014/main" xmlns="" val="2402650740"/>
                  </a:ext>
                </a:extLst>
              </a:tr>
              <a:tr h="422169">
                <a:tc>
                  <a:txBody>
                    <a:bodyPr/>
                    <a:lstStyle/>
                    <a:p>
                      <a:pPr algn="l" eaLnBrk="0" hangingPunct="0">
                        <a:lnSpc>
                          <a:spcPct val="100000"/>
                        </a:lnSpc>
                        <a:spcAft>
                          <a:spcPts val="0"/>
                        </a:spcAft>
                      </a:pPr>
                      <a:r>
                        <a:rPr lang="zh-TW" sz="1800" b="1" kern="100" dirty="0">
                          <a:solidFill>
                            <a:srgbClr val="FFFF00"/>
                          </a:solidFill>
                          <a:effectLst/>
                          <a:latin typeface="微軟正黑體" panose="020B0604030504040204" pitchFamily="34" charset="-120"/>
                          <a:ea typeface="微軟正黑體" panose="020B0604030504040204" pitchFamily="34" charset="-120"/>
                        </a:rPr>
                        <a:t>化學材料製造業</a:t>
                      </a:r>
                      <a:endParaRPr lang="zh-TW" sz="1800" b="1" kern="100" dirty="0">
                        <a:solidFill>
                          <a:srgbClr val="FFF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dirty="0">
                          <a:effectLst/>
                        </a:rPr>
                        <a:t>153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189,427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2,007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71,652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a:effectLst/>
                        </a:rPr>
                        <a:t>263,086</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33.2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484975797"/>
                  </a:ext>
                </a:extLst>
              </a:tr>
              <a:tr h="422169">
                <a:tc>
                  <a:txBody>
                    <a:bodyPr/>
                    <a:lstStyle/>
                    <a:p>
                      <a:pPr algn="l" eaLnBrk="0" hangingPunct="0">
                        <a:lnSpc>
                          <a:spcPct val="100000"/>
                        </a:lnSpc>
                        <a:spcAft>
                          <a:spcPts val="0"/>
                        </a:spcAft>
                      </a:pPr>
                      <a:r>
                        <a:rPr lang="zh-TW" sz="1800" b="1" kern="100" dirty="0">
                          <a:solidFill>
                            <a:srgbClr val="FFFF00"/>
                          </a:solidFill>
                          <a:effectLst/>
                          <a:latin typeface="微軟正黑體" panose="020B0604030504040204" pitchFamily="34" charset="-120"/>
                          <a:ea typeface="微軟正黑體" panose="020B0604030504040204" pitchFamily="34" charset="-120"/>
                        </a:rPr>
                        <a:t>基本金屬製造業</a:t>
                      </a:r>
                      <a:endParaRPr lang="zh-TW" sz="1800" b="1" kern="100" dirty="0">
                        <a:solidFill>
                          <a:srgbClr val="FFF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dirty="0">
                          <a:effectLst/>
                        </a:rPr>
                        <a:t>68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75,543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60,323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1,964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a:effectLst/>
                        </a:rPr>
                        <a:t>137,830</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17.4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339707807"/>
                  </a:ext>
                </a:extLst>
              </a:tr>
              <a:tr h="534096">
                <a:tc>
                  <a:txBody>
                    <a:bodyPr/>
                    <a:lstStyle/>
                    <a:p>
                      <a:pPr algn="l" eaLnBrk="0" hangingPunct="0">
                        <a:lnSpc>
                          <a:spcPct val="100000"/>
                        </a:lnSpc>
                        <a:spcAft>
                          <a:spcPts val="0"/>
                        </a:spcAft>
                      </a:pPr>
                      <a:r>
                        <a:rPr lang="zh-TW" sz="1800" b="1" kern="100" dirty="0">
                          <a:solidFill>
                            <a:srgbClr val="FFFF00"/>
                          </a:solidFill>
                          <a:effectLst/>
                          <a:latin typeface="微軟正黑體" panose="020B0604030504040204" pitchFamily="34" charset="-120"/>
                          <a:ea typeface="微軟正黑體" panose="020B0604030504040204" pitchFamily="34" charset="-120"/>
                        </a:rPr>
                        <a:t>電子零組件製造業</a:t>
                      </a:r>
                      <a:endParaRPr lang="zh-TW" sz="1800" b="1" kern="100" dirty="0">
                        <a:solidFill>
                          <a:srgbClr val="FFFF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a:effectLst/>
                        </a:rPr>
                        <a:t>218</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100,350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19,849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120,199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15.2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058993996"/>
                  </a:ext>
                </a:extLst>
              </a:tr>
              <a:tr h="422169">
                <a:tc>
                  <a:txBody>
                    <a:bodyPr/>
                    <a:lstStyle/>
                    <a:p>
                      <a:pPr algn="l" eaLnBrk="0" hangingPunct="0">
                        <a:lnSpc>
                          <a:spcPct val="100000"/>
                        </a:lnSpc>
                        <a:spcAft>
                          <a:spcPts val="0"/>
                        </a:spcAft>
                      </a:pPr>
                      <a:r>
                        <a:rPr lang="zh-TW" sz="1800" b="1" kern="100" dirty="0">
                          <a:effectLst/>
                          <a:latin typeface="微軟正黑體" panose="020B0604030504040204" pitchFamily="34" charset="-120"/>
                          <a:ea typeface="微軟正黑體" panose="020B0604030504040204" pitchFamily="34" charset="-120"/>
                        </a:rPr>
                        <a:t>紡織業</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dirty="0">
                          <a:effectLst/>
                        </a:rPr>
                        <a:t>126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21,080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28,386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49,466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6.3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810452764"/>
                  </a:ext>
                </a:extLst>
              </a:tr>
              <a:tr h="490565">
                <a:tc>
                  <a:txBody>
                    <a:bodyPr/>
                    <a:lstStyle/>
                    <a:p>
                      <a:pPr algn="l" eaLnBrk="0" hangingPunct="0">
                        <a:lnSpc>
                          <a:spcPct val="100000"/>
                        </a:lnSpc>
                        <a:spcAft>
                          <a:spcPts val="0"/>
                        </a:spcAft>
                      </a:pPr>
                      <a:r>
                        <a:rPr lang="zh-TW" sz="1800" b="1" kern="100" dirty="0">
                          <a:effectLst/>
                          <a:latin typeface="微軟正黑體" panose="020B0604030504040204" pitchFamily="34" charset="-120"/>
                          <a:ea typeface="微軟正黑體" panose="020B0604030504040204" pitchFamily="34" charset="-120"/>
                        </a:rPr>
                        <a:t>石油及煤製品製造業</a:t>
                      </a:r>
                      <a:endParaRPr lang="zh-TW" sz="18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dirty="0">
                          <a:effectLst/>
                        </a:rPr>
                        <a:t>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19,810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9,967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8,088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37,865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4.8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407787377"/>
                  </a:ext>
                </a:extLst>
              </a:tr>
              <a:tr h="332416">
                <a:tc>
                  <a:txBody>
                    <a:bodyPr/>
                    <a:lstStyle/>
                    <a:p>
                      <a:pPr algn="l">
                        <a:lnSpc>
                          <a:spcPct val="100000"/>
                        </a:lnSpc>
                      </a:pPr>
                      <a:r>
                        <a:rPr lang="zh-TW" sz="1800" kern="100" dirty="0">
                          <a:effectLst/>
                        </a:rPr>
                        <a:t>紙製品製造業</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a:effectLst/>
                        </a:rPr>
                        <a:t>13</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a:effectLst/>
                        </a:rPr>
                        <a:t>3,226</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23,448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26,674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3.4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200814326"/>
                  </a:ext>
                </a:extLst>
              </a:tr>
              <a:tr h="332416">
                <a:tc>
                  <a:txBody>
                    <a:bodyPr/>
                    <a:lstStyle/>
                    <a:p>
                      <a:pPr algn="l">
                        <a:lnSpc>
                          <a:spcPct val="100000"/>
                        </a:lnSpc>
                      </a:pPr>
                      <a:r>
                        <a:rPr lang="zh-TW" sz="1800" kern="100" dirty="0">
                          <a:effectLst/>
                        </a:rPr>
                        <a:t>其他產業別小計</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kern="100">
                          <a:effectLst/>
                        </a:rPr>
                        <a:t>853</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a:effectLst/>
                        </a:rPr>
                        <a:t>133,181</a:t>
                      </a:r>
                      <a:endParaRPr lang="zh-TW" sz="18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23,152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156,333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kern="100" dirty="0">
                          <a:effectLst/>
                        </a:rPr>
                        <a:t>19.</a:t>
                      </a:r>
                      <a:r>
                        <a:rPr lang="en-US" altLang="zh-TW" sz="1800" kern="100" dirty="0">
                          <a:effectLst/>
                        </a:rPr>
                        <a:t>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43942804"/>
                  </a:ext>
                </a:extLst>
              </a:tr>
              <a:tr h="332416">
                <a:tc>
                  <a:txBody>
                    <a:bodyPr/>
                    <a:lstStyle/>
                    <a:p>
                      <a:pPr algn="l">
                        <a:lnSpc>
                          <a:spcPct val="100000"/>
                        </a:lnSpc>
                      </a:pPr>
                      <a:r>
                        <a:rPr lang="zh-TW" sz="1800" b="1" kern="100" dirty="0">
                          <a:effectLst/>
                        </a:rPr>
                        <a:t>合計</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5F8396"/>
                    </a:solidFill>
                  </a:tcPr>
                </a:tc>
                <a:tc>
                  <a:txBody>
                    <a:bodyPr/>
                    <a:lstStyle/>
                    <a:p>
                      <a:pPr algn="ctr">
                        <a:lnSpc>
                          <a:spcPct val="100000"/>
                        </a:lnSpc>
                      </a:pPr>
                      <a:r>
                        <a:rPr lang="en-US" sz="1800" b="1" kern="100" dirty="0">
                          <a:effectLst/>
                        </a:rPr>
                        <a:t>1,436</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b="1" kern="100" dirty="0">
                          <a:effectLst/>
                        </a:rPr>
                        <a:t>542,617</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b="1" kern="100" dirty="0">
                          <a:effectLst/>
                        </a:rPr>
                        <a:t>72,297</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b="1" kern="100" dirty="0">
                          <a:effectLst/>
                        </a:rPr>
                        <a:t>176,539</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b="1" kern="100" dirty="0">
                          <a:effectLst/>
                        </a:rPr>
                        <a:t>791,453</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lnSpc>
                          <a:spcPct val="100000"/>
                        </a:lnSpc>
                      </a:pPr>
                      <a:r>
                        <a:rPr lang="en-US" sz="1800" b="1" kern="100" dirty="0">
                          <a:effectLst/>
                        </a:rPr>
                        <a:t>100.0</a:t>
                      </a:r>
                      <a:endParaRPr lang="zh-TW" sz="1800" b="1"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3883586270"/>
                  </a:ext>
                </a:extLst>
              </a:tr>
            </a:tbl>
          </a:graphicData>
        </a:graphic>
      </p:graphicFrame>
      <p:sp>
        <p:nvSpPr>
          <p:cNvPr id="4" name="圓角矩形 42">
            <a:extLst>
              <a:ext uri="{FF2B5EF4-FFF2-40B4-BE49-F238E27FC236}">
                <a16:creationId xmlns:a16="http://schemas.microsoft.com/office/drawing/2014/main" xmlns="" id="{BB3CED54-E637-7AFD-E3D0-3B3B8A47FD08}"/>
              </a:ext>
            </a:extLst>
          </p:cNvPr>
          <p:cNvSpPr/>
          <p:nvPr/>
        </p:nvSpPr>
        <p:spPr bwMode="auto">
          <a:xfrm>
            <a:off x="4993630" y="5649116"/>
            <a:ext cx="5883920" cy="1107659"/>
          </a:xfrm>
          <a:prstGeom prst="roundRect">
            <a:avLst/>
          </a:prstGeom>
          <a:solidFill>
            <a:schemeClr val="bg1">
              <a:lumMod val="95000"/>
            </a:schemeClr>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defPPr>
              <a:defRPr lang="zh-TW"/>
            </a:defPPr>
            <a:lvl1pPr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1pPr>
            <a:lvl2pPr marL="4572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2pPr>
            <a:lvl3pPr marL="9144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3pPr>
            <a:lvl4pPr marL="13716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4pPr>
            <a:lvl5pPr marL="1828800" algn="l" rtl="0" eaLnBrk="0" fontAlgn="base" hangingPunct="0">
              <a:spcBef>
                <a:spcPct val="0"/>
              </a:spcBef>
              <a:spcAft>
                <a:spcPct val="0"/>
              </a:spcAft>
              <a:defRPr kumimoji="1" sz="1600" kern="1200">
                <a:solidFill>
                  <a:schemeClr val="tx1"/>
                </a:solidFill>
                <a:latin typeface="Times New Roman" panose="02020603050405020304" pitchFamily="18" charset="0"/>
                <a:ea typeface="華康隸書體" charset="-120"/>
                <a:cs typeface="+mn-cs"/>
              </a:defRPr>
            </a:lvl5pPr>
            <a:lvl6pPr marL="22860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6pPr>
            <a:lvl7pPr marL="27432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7pPr>
            <a:lvl8pPr marL="32004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8pPr>
            <a:lvl9pPr marL="3657600" algn="l" defTabSz="914400" rtl="0" eaLnBrk="1" latinLnBrk="0" hangingPunct="1">
              <a:defRPr kumimoji="1" sz="1600" kern="1200">
                <a:solidFill>
                  <a:schemeClr val="tx1"/>
                </a:solidFill>
                <a:latin typeface="Times New Roman" panose="02020603050405020304" pitchFamily="18" charset="0"/>
                <a:ea typeface="華康隸書體" charset="-120"/>
                <a:cs typeface="+mn-cs"/>
              </a:defRPr>
            </a:lvl9pPr>
          </a:lstStyle>
          <a:p>
            <a:pPr marL="571500" indent="-571500" eaLnBrk="1" hangingPunct="1">
              <a:spcBef>
                <a:spcPts val="600"/>
              </a:spcBef>
              <a:spcAft>
                <a:spcPts val="600"/>
              </a:spcAft>
              <a:buFont typeface="Wingdings" panose="05000000000000000000" pitchFamily="2" charset="2"/>
              <a:buChar char="Ø"/>
              <a:defRPr/>
            </a:pPr>
            <a:r>
              <a:rPr lang="zh-TW" altLang="en-US" sz="2000" b="1" dirty="0">
                <a:gradFill flip="none" rotWithShape="1">
                  <a:gsLst>
                    <a:gs pos="0">
                      <a:srgbClr val="04B5EC"/>
                    </a:gs>
                    <a:gs pos="100000">
                      <a:srgbClr val="00C88A"/>
                    </a:gs>
                  </a:gsLst>
                  <a:lin ang="0" scaled="1"/>
                  <a:tileRect/>
                </a:gradFill>
                <a:latin typeface="+mj-lt"/>
                <a:ea typeface="微软雅黑" pitchFamily="34" charset="-122"/>
              </a:rPr>
              <a:t>六大用水密集產業用水佔比為</a:t>
            </a:r>
            <a:r>
              <a:rPr lang="en-US" altLang="zh-TW" sz="2000" b="1" dirty="0">
                <a:gradFill flip="none" rotWithShape="1">
                  <a:gsLst>
                    <a:gs pos="0">
                      <a:srgbClr val="04B5EC"/>
                    </a:gs>
                    <a:gs pos="100000">
                      <a:srgbClr val="00C88A"/>
                    </a:gs>
                  </a:gsLst>
                  <a:lin ang="0" scaled="1"/>
                  <a:tileRect/>
                </a:gradFill>
                <a:latin typeface="+mj-lt"/>
                <a:ea typeface="微软雅黑" pitchFamily="34" charset="-122"/>
              </a:rPr>
              <a:t>83.9%</a:t>
            </a:r>
            <a:endParaRPr lang="zh-TW" altLang="en-US" sz="2000" b="1" dirty="0">
              <a:gradFill flip="none" rotWithShape="1">
                <a:gsLst>
                  <a:gs pos="0">
                    <a:srgbClr val="04B5EC"/>
                  </a:gs>
                  <a:gs pos="100000">
                    <a:srgbClr val="00C88A"/>
                  </a:gs>
                </a:gsLst>
                <a:lin ang="0" scaled="1"/>
                <a:tileRect/>
              </a:gradFill>
              <a:latin typeface="+mj-lt"/>
              <a:ea typeface="微软雅黑" pitchFamily="34" charset="-122"/>
            </a:endParaRPr>
          </a:p>
          <a:p>
            <a:pPr marL="571500" indent="-571500" eaLnBrk="1" hangingPunct="1">
              <a:spcBef>
                <a:spcPts val="600"/>
              </a:spcBef>
              <a:spcAft>
                <a:spcPts val="600"/>
              </a:spcAft>
              <a:buFont typeface="Wingdings" panose="05000000000000000000" pitchFamily="2" charset="2"/>
              <a:buChar char="Ø"/>
              <a:defRPr/>
            </a:pPr>
            <a:r>
              <a:rPr lang="zh-TW" altLang="en-US" sz="2000" b="1" dirty="0">
                <a:gradFill flip="none" rotWithShape="1">
                  <a:gsLst>
                    <a:gs pos="0">
                      <a:srgbClr val="04B5EC"/>
                    </a:gs>
                    <a:gs pos="100000">
                      <a:srgbClr val="00C88A"/>
                    </a:gs>
                  </a:gsLst>
                  <a:lin ang="0" scaled="1"/>
                  <a:tileRect/>
                </a:gradFill>
                <a:latin typeface="+mj-lt"/>
                <a:ea typeface="微软雅黑" pitchFamily="34" charset="-122"/>
              </a:rPr>
              <a:t>前三大用水密集產業用水佔比達</a:t>
            </a:r>
            <a:r>
              <a:rPr lang="en-US" altLang="zh-TW" sz="2000" b="1" dirty="0">
                <a:gradFill flip="none" rotWithShape="1">
                  <a:gsLst>
                    <a:gs pos="0">
                      <a:srgbClr val="04B5EC"/>
                    </a:gs>
                    <a:gs pos="100000">
                      <a:srgbClr val="00C88A"/>
                    </a:gs>
                  </a:gsLst>
                  <a:lin ang="0" scaled="1"/>
                  <a:tileRect/>
                </a:gradFill>
                <a:latin typeface="+mj-lt"/>
                <a:ea typeface="微软雅黑" pitchFamily="34" charset="-122"/>
              </a:rPr>
              <a:t>65.8%</a:t>
            </a:r>
            <a:endParaRPr lang="zh-TW" altLang="en-US" sz="2000" b="1" dirty="0">
              <a:gradFill flip="none" rotWithShape="1">
                <a:gsLst>
                  <a:gs pos="0">
                    <a:srgbClr val="04B5EC"/>
                  </a:gs>
                  <a:gs pos="100000">
                    <a:srgbClr val="00C88A"/>
                  </a:gs>
                </a:gsLst>
                <a:lin ang="0" scaled="1"/>
                <a:tileRect/>
              </a:gradFill>
              <a:latin typeface="+mj-lt"/>
              <a:ea typeface="微软雅黑" pitchFamily="34" charset="-122"/>
            </a:endParaRPr>
          </a:p>
        </p:txBody>
      </p:sp>
      <p:sp>
        <p:nvSpPr>
          <p:cNvPr id="7" name="文本框 48">
            <a:extLst>
              <a:ext uri="{FF2B5EF4-FFF2-40B4-BE49-F238E27FC236}">
                <a16:creationId xmlns:a16="http://schemas.microsoft.com/office/drawing/2014/main" xmlns="" id="{75A9979A-DFAC-F6F9-EC94-83C8BD904879}"/>
              </a:ext>
            </a:extLst>
          </p:cNvPr>
          <p:cNvSpPr txBox="1"/>
          <p:nvPr/>
        </p:nvSpPr>
        <p:spPr>
          <a:xfrm>
            <a:off x="682932" y="5486398"/>
            <a:ext cx="3977053" cy="404021"/>
          </a:xfrm>
          <a:prstGeom prst="rect">
            <a:avLst/>
          </a:prstGeom>
          <a:noFill/>
        </p:spPr>
        <p:txBody>
          <a:bodyPr wrap="square" rtlCol="0">
            <a:spAutoFit/>
          </a:bodyPr>
          <a:lstStyle/>
          <a:p>
            <a:pPr algn="just">
              <a:lnSpc>
                <a:spcPts val="2800"/>
              </a:lnSpc>
            </a:pPr>
            <a:r>
              <a:rPr lang="zh-TW" altLang="en-US" sz="1400" dirty="0">
                <a:solidFill>
                  <a:schemeClr val="tx1">
                    <a:lumMod val="95000"/>
                    <a:lumOff val="5000"/>
                  </a:schemeClr>
                </a:solidFill>
                <a:latin typeface="印品黑体" panose="00000500000000000000" pitchFamily="2" charset="-122"/>
                <a:ea typeface="印品黑体" panose="00000500000000000000" pitchFamily="2" charset="-122"/>
              </a:rPr>
              <a:t>註</a:t>
            </a:r>
            <a:r>
              <a:rPr lang="zh-TW" altLang="en-US" sz="1400" dirty="0">
                <a:solidFill>
                  <a:schemeClr val="tx1">
                    <a:lumMod val="95000"/>
                    <a:lumOff val="5000"/>
                  </a:schemeClr>
                </a:solidFill>
                <a:latin typeface="微軟正黑體" panose="020B0604030504040204" pitchFamily="34" charset="-120"/>
                <a:ea typeface="微軟正黑體" panose="020B0604030504040204" pitchFamily="34" charset="-120"/>
              </a:rPr>
              <a:t>：</a:t>
            </a:r>
            <a:r>
              <a:rPr lang="zh-TW" altLang="en-US" sz="1400" dirty="0">
                <a:solidFill>
                  <a:schemeClr val="tx1">
                    <a:lumMod val="95000"/>
                    <a:lumOff val="5000"/>
                  </a:schemeClr>
                </a:solidFill>
                <a:latin typeface="印品黑体" panose="00000500000000000000" pitchFamily="2" charset="-122"/>
                <a:ea typeface="印品黑体" panose="00000500000000000000" pitchFamily="2" charset="-122"/>
              </a:rPr>
              <a:t>以經濟部轄管工業區</a:t>
            </a:r>
            <a:r>
              <a:rPr lang="en-US" altLang="zh-TW" sz="1400" dirty="0">
                <a:solidFill>
                  <a:schemeClr val="tx1">
                    <a:lumMod val="95000"/>
                    <a:lumOff val="5000"/>
                  </a:schemeClr>
                </a:solidFill>
                <a:latin typeface="印品黑体" panose="00000500000000000000" pitchFamily="2" charset="-122"/>
                <a:ea typeface="印品黑体" panose="00000500000000000000" pitchFamily="2" charset="-122"/>
              </a:rPr>
              <a:t>111</a:t>
            </a:r>
            <a:r>
              <a:rPr lang="zh-TW" altLang="en-US" sz="1400" dirty="0">
                <a:solidFill>
                  <a:schemeClr val="tx1">
                    <a:lumMod val="95000"/>
                    <a:lumOff val="5000"/>
                  </a:schemeClr>
                </a:solidFill>
                <a:latin typeface="印品黑体" panose="00000500000000000000" pitchFamily="2" charset="-122"/>
                <a:ea typeface="印品黑体" panose="00000500000000000000" pitchFamily="2" charset="-122"/>
              </a:rPr>
              <a:t>年工業區用水分析</a:t>
            </a:r>
          </a:p>
        </p:txBody>
      </p:sp>
    </p:spTree>
    <p:custDataLst>
      <p:tags r:id="rId1"/>
    </p:custDataLst>
    <p:extLst>
      <p:ext uri="{BB962C8B-B14F-4D97-AF65-F5344CB8AC3E}">
        <p14:creationId xmlns:p14="http://schemas.microsoft.com/office/powerpoint/2010/main" xmlns="" val="856948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7908752-51ED-4693-8200-80F166DB627D"/>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RESOURCE_PATHS_HASH_PRESENTER" val="67c016f7dfeaa9e2c8ef0af249d662f104448"/>
  <p:tag name="ISPRING_PLAYERS_CUSTOMIZATION" val="UEsDBBQAAgAIACqGsU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qhrF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CqGsU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Koax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Koax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Koax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KoaxSJ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oaxSL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K4axSAXZichKDQAA1SEAABcAAAB1bml2ZXJzYWwvdW5pdmVyc2FsLnBuZ+2a+VdS6/rAqdNpVvNU15xLvXmuOZQnp+NAmROna6UNZk61zLxhgqhoKGLTdUiJopaWiZ6sk+KAqZm6EbBDSR5E6jig4lBxFAXBgRAVkbupzr1r3fVd3z/gLn5gb57ns9/9Ps+73+d5n/1C7rEj/jobjTZCIBAdWIBPMASyBgaBfINcvxbU7Gq6MQGeViUF+3tDKF0mk6CwJvZg4EEIpI6wafnct6C8ISEgNAkC0WVqPqtYyIrzYDs4zOfgicuRkuGjebbyAdYHWdHc6rnV9Trn9ev1U78jntz8/fe7cy7o5+8MWPOuevNPOectLV79c+3W9Tt8bm8pM1Zf+Vn69/0bVNjpLpn7IulHxafSBxc9jydtD/9UTKmUUkRSt4hSSmVL3YMsLlSNla0op5EjGYrhmqZRnDFo0lknP1nFSpDpeTOEH1EPuvyMZKjR1lRm558zhnmpPnWneIOKK41V9vV4qyjsrK/7KlBuQwdl/OFner0bvwaUmu0rCUML4ij14K1/ixN+4DdIuIvFBvB0IMdKI+0iao43AlaDxy1aoAVaoAVaoAVaoAVaoAVaoAVaoAVaoAVaoAVa8L8HUAJz9QJLs2X6HtgK02i8rTRbiuvvaPYOd/p8p9lu3PL/g4/hd/5o4HrxWz/9fvihdSk2UfbGknAJtywwH0WJUL2CKlYooSlMF7yyDzmSJXlhXnszbXmsiaGSBPFbnOI5P4xPI5SVFazM3yTLjy07/M0znmNmXq7jr0svr2SFEahhZpqmYppihBrNGGLkDHbVxIgLMKe6wxvjFw71JKW9mTMXTwTMDSVxG/VmjoSALUryljhIXEMvPgxQryhdpulKaTxP/UEvs99j9tXWMK6Xcipe4EZqGkkTjwOZi2OFSEMXqIPTsAfiFHfgvlRAgNJjhppX3grl1bw3MUMs+qRZxqd3JDYmKInGyFc/mbJbC2nzkscsGn3TMdP5A/c527PqIoDh/VzCZ4/s+jgRkHhy0wlPKQJjX+bszJjFIy+5eFBnD6eOZijieSfPksVx11ux4rDRwUj7csF++HCICRm9wjRfmbnwPXnLvpK8OdI0VtjZdlLWG8MJ68aj5EDFzDFBO1fWSpI6JRoq6uKAM32AKs2Ot4ChsxNFnm9FLyQam6rpAelTdaxBLiHudztl9cPYQJEbvdMhkHDLavg6YAOMudUOVlTje4FqfBeiKDT+bKrxs0ZhW+u5M03oNxIUqnFE+P5YetCJHeTSwl2Prp32DJEn/bNmthj/xvFpFY/Z31BRxmzlsVwYixzn55tjaX5d6eaNmwXCiO5eRwJPRrboCKlbN0ie/8s3kPfwSs9bVC4+rvuzIfGiFmmBysOHmGSU/VcTIye4ZfrIW888Txj9R3mxbSn15gZ0S36IXNbPfuzdnrNtu3H7/phWM5sDtoqN5MzpNAQ3DV+s8BIJ00jSh4hXxEWAPX9y6mrKTdprCKS5SBS+fTi23UlUkNnHaXButEsIFVrrw+z/celZiuCCPFC1HIgrd+5kjWwsjlQM4QPqN6+Vyxz339un2otoeIiLuuEqdkp8p3RNBjII0xaAQvC3ZIUOpE0enB1ZvehhdXj4x/toWXWQaUq3nbrOh7jJyLh6uHkg0RJ9yrjdKXLnIhzNHeYZwgC+g0XHB0C5FvI+LVSW+5P7l3YnVQ8ECFOTQ1YtP9e9HMQbi7bcbHhKPhAsvDbR5fvyYu+uH5LuF3FhwTzCIfhv2CPE0ECobsjfBNhd6OHmmnM8N1gKzc8+zTz7iDUYxgm9tNl2Y4nwlZO4jwmOK2cEK+OkeJqI4vKs2B/eogze2XF9Tb+D2VwplpefjGOmF+9NOo1oTTRqLNnzl3zh05I8fW8b7x5ZsH7cjWr9QFHiqxuYEoDk5nXi/n1haNbNATrvDUb6OLKQ5VHgbkdsnfttj0ROxVl/GZAEEaPicrmo77WmZ/ulQgdf4qZKna66WUzB2CNdpmvnhYujEhQGHsH7YBvjc2cf5ddXO0LSkfli4damW1ccnz4spervFy0BQ9t3ijDTFAchjQBw9CN1MbZUb44veprV0OPQyFCrpmPpCi5A/9rpHagiLOqtnUoUwgDc6F57uAKcgjoaj1tkRyFws3lRUzTS3LKMO9qKX8KUlPfE9zYD4bf45WEGDYiSDFFdj2MXD886zQ5SU8YqMlPh2BrGEiaS8AuiiVLLVck8DgtDDZi+XUctiBBrHs3cXZ43I+NC1erUFQnDYJx9JHUUAqmOIuWVKbGXKxqy9DeKkkShTD6SQVOkiA63GUG9xPaKy4vvr+u94BEgqHxERieAmTdkmtjYhHfy8A7O1EftIQcqHxVgbJHf3jVqX+p36lH17heiR2R3c6zaOkC3z/GeFSPoU5/9BWiyLndJLDO6Z6/z0OHXdxYBfdi4jmKjUSluaXJ+Sd8Ffh8ZO8nNXJGlFGEc8EVNWRv/KnueLerrAB9K6b6eOby466ZVNDa28zg74tF5n7KYzUbiVB7gTkiLTxafN7izxrVFqnKdMmpfkNZ3D7tAIOIUw0zO06yxtUv91Mc4qQUMI2nkgb4kHGNSdFR1qa9NfPxuT+oy3XyajlwY9lB2Mk+Py3yIjn2C+7gWXTbZAkZzBtD1eQGri8MVOJMUnWhs6sCk1BhyBS32MjCryhq8X4uXO370lyweEwjxC4NvHNgX2yXJTJO17SPWAuxuSwtbvZduJ77cvecY+wyhpqB2ftl1D9E2O2Zix7mKLAz33gDYz2Rfh71Fh26mkj/qfNRT3jP/7b4qMTzcRS+B+l8u9WXYe/SFMl0nJ/pzzK8+zrq5Du1FHPQrRpZTavGqgdbCNzl70KGyvmPZj/NnWV8Hz0iEIoxRxjz2EDvZofCWcX6RXgN5VtZ80Cp3LGGiOW+ioPz4qieR1dCFl3rOUOUA15kAXVmwM8MtfOB4KoYaSH62V1Vg+ngWt0NA/Tpx+JYEj99xzh5+OrISK8s1m6MtcVP6jtdeOq7veYY8lOn1aNK158Kiwdlb72ruhrpwvZzyx3YIg8iZvL19nAWFR1T56sM6lns5wmjD9iXaVEBwLR5BmrIg2mLnOqwfmqsm/Plbgh16GjxUn7r5F+GDReVUu/eMzzacPuISlaLJRmeHIzPkvfMNH/bB+xuv0vOtYkx2NyyLnbMvTXDTnxSj1//2CEA7iscHyrPqTGQlO51MtsLgekVG8EE3XfwhfNZxX+LXqXP+0fy2FnA5Hdz7O/liXIn0xRW1aIRACvqDtZdgrDYrJEnpqyCnGWAVUK8Cg8UoJf7n1DvnTWyOM9evc0rO5tsi06cOBjMTkfei0eJoMFcf1ZFFU+JH99ladrTmH/K9fQbaaP+TKlyWP0Zp24+gFlsQe+LKwsyVOVZ3wdU6Ln0Hx/HGlIw2nYGUfcxzQKzMFTISXrfO/LqJz6x0DVNdE484sCZGCLHkqNuPT6QK/swhSxnzA7FCr9mLZLwsoq7MaytvP5tx4LixCq3KsZbLQscXbYzyxf4HXGu/BC+Z1Rhuju4PjIDOrybPRhsWwIvOgNfNzRSh3BvtPCnGYkXZy39U8LxpuwF5HSHAkby1vs8toED/SckQLyozowoXeUs9eTQTwEw8yh7EJ0ixETvenxpWju0YVqIKl345xbCiov6dVWe63Kefl+rzKJ8zVmO6jOPCR6Nyau2IWFNg7EGGWjk6isvzXHe7MpKNFwGIkqcpgkVpKiOdnxyuE7HtzxvPbvu89CxdnvylcJCbG9dXkw1OqCJwYiZJ0lzvBTi2KKVUZK75L/wKe/YkXSVBNnWjhOIySJPoy6iVv9WEDo8dTfDsw50Kr0KYgmPRV7lSxMHoNRj6EHMDEj3RQVfC0NOF0cnTrOMTmhAXjz0meAFvF2GUoi/Xi8BKLY73cp8PEZbaHEi6fr4liObhkMuMp7yw35hQJVUl5td+hJIBgmauNONExdv+s3T7IVtn/ajLrO9gu+XlWOrWppUVBYPRcjAC6sDi5YaJj67iGo+Em/7pMzr8rKKk9e8GnvNbwFyzaON1fWQDEFMKrrmcGMQmE1MYRYQ4nI1lL7OgKyjqweb8ncohNC/iYZR6iSdZ65r6AqqaPNr07SoEepqmeAF6VZxWyAIkX02jw2vVUpngTI+bKzBW0rt/uDUuiItqGhKik61aKp2kb+s/tX2jd0kT/c5ZyV9DL1O00HZ82fpkE8aQZbYa8swrDgrt2MVviRt5PL4tqsAMtOlj3tT97QrNj//cwLm7pctP8BbM7qNQGunp0xoMwAeL9Pfik1EVNfvumQAkat+xE+zkmw6HwRJu7MTo+tJfMfQYykSQ0JrM3CxKNAzArchKkXqHKlCrwbq+jSSxiWeafeyXDInpyyzXEKsWe03sczTPSNXd1gBQ2tEyTdUecvf/ehsoVS/Huq/+/DpQ4ZUoYDswLvlrxHCDXn/EshCqvvgf8ZJj/8PP/zCgVOb1PMNbOS2Lo9Rwa43qdJVoV3SzIQy+oGCoaYtgpA4+0HTQV7bkj76t1nnIUa/KjXsT7L356opGD/M94kPxPnvtX1BLAwQUAAIACAArhrFIKwvAbUoAAABrAAAAGwAAAHVuaXZlcnNhbC91bml2ZXJzYWwucG5nLnhtbLOxr8jNUShLLSrOzM+zVTLUM1Cyt+PlsikoSi3LTC1XqACKGekZQICSQiUqtzwzpSQDKGRgbowQzEjNTM8osVWyMDCFC+oDzQQAUEsBAgAAFAACAAgAKoaxSBUOrShkBAAABxEAAB0AAAAAAAAAAQAAAAAAAAAAAHVuaXZlcnNhbC9jb21tb25fbWVzc2FnZXMubG5nUEsBAgAAFAACAAgAKoaxSAh+CyMpAwAAhgwAACcAAAAAAAAAAQAAAAAAnwQAAHVuaXZlcnNhbC9mbGFzaF9wdWJsaXNoaW5nX3NldHRpbmdzLnhtbFBLAQIAABQAAgAIACqGsUi1/AlkugIAAFUKAAAhAAAAAAAAAAEAAAAAAA0IAAB1bml2ZXJzYWwvZmxhc2hfc2tpbl9zZXR0aW5ncy54bWxQSwECAAAUAAIACAAqhrFIKpYPZ/4CAACXCwAAJgAAAAAAAAABAAAAAAAGCwAAdW5pdmVyc2FsL2h0bWxfcHVibGlzaGluZ19zZXR0aW5ncy54bWxQSwECAAAUAAIACAAqhrFIaHFSkZoBAAAfBgAAHwAAAAAAAAABAAAAAABIDgAAdW5pdmVyc2FsL2h0bWxfc2tpbl9zZXR0aW5ncy5qc1BLAQIAABQAAgAIACqGsUg9PC/RwQAAAOUBAAAaAAAAAAAAAAEAAAAAAB8QAAB1bml2ZXJzYWwvaTE4bl9wcmVzZXRzLnhtbFBLAQIAABQAAgAIACqGsUia+ZZkawAAAGsAAAAcAAAAAAAAAAEAAAAAABgRAAB1bml2ZXJzYWwvbG9jYWxfc2V0dGluZ3MueG1sUEsBAgAAFAACAAgARJRXRyO0Tvv7AgAAsAgAABQAAAAAAAAAAQAAAAAAvREAAHVuaXZlcnNhbC9wbGF5ZXIueG1sUEsBAgAAFAACAAgAKoaxSLCHI/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
  <p:tag name="ISPRING_PRESENTATION_TITLE" val="HG000602"/>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訂 5">
      <a:dk1>
        <a:sysClr val="windowText" lastClr="000000"/>
      </a:dk1>
      <a:lt1>
        <a:sysClr val="window" lastClr="FFFFFF"/>
      </a:lt1>
      <a:dk2>
        <a:srgbClr val="44546A"/>
      </a:dk2>
      <a:lt2>
        <a:srgbClr val="E7E6E6"/>
      </a:lt2>
      <a:accent1>
        <a:srgbClr val="78828C"/>
      </a:accent1>
      <a:accent2>
        <a:srgbClr val="82AAD2"/>
      </a:accent2>
      <a:accent3>
        <a:srgbClr val="64C8B4"/>
      </a:accent3>
      <a:accent4>
        <a:srgbClr val="FAB464"/>
      </a:accent4>
      <a:accent5>
        <a:srgbClr val="FAA078"/>
      </a:accent5>
      <a:accent6>
        <a:srgbClr val="FA8C8C"/>
      </a:accent6>
      <a:hlink>
        <a:srgbClr val="0563C1"/>
      </a:hlink>
      <a:folHlink>
        <a:srgbClr val="954F72"/>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訂 1">
    <a:dk1>
      <a:sysClr val="windowText" lastClr="000000"/>
    </a:dk1>
    <a:lt1>
      <a:sysClr val="window" lastClr="FFFFFF"/>
    </a:lt1>
    <a:dk2>
      <a:srgbClr val="44546A"/>
    </a:dk2>
    <a:lt2>
      <a:srgbClr val="E7E6E6"/>
    </a:lt2>
    <a:accent1>
      <a:srgbClr val="00B0F0"/>
    </a:accent1>
    <a:accent2>
      <a:srgbClr val="FFC000"/>
    </a:accent2>
    <a:accent3>
      <a:srgbClr val="92D050"/>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11493</TotalTime>
  <Words>2910</Words>
  <Application>Microsoft Office PowerPoint</Application>
  <PresentationFormat>自訂</PresentationFormat>
  <Paragraphs>454</Paragraphs>
  <Slides>38</Slides>
  <Notes>37</Notes>
  <HiddenSlides>0</HiddenSlides>
  <MMClips>0</MMClip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Office 主题</vt:lpstr>
      <vt:lpstr>投影片 0</vt:lpstr>
      <vt:lpstr>個人簡歷</vt:lpstr>
      <vt:lpstr>簡報大綱</vt:lpstr>
      <vt:lpstr>投影片 3</vt:lpstr>
      <vt:lpstr>2024年全球風險報告</vt:lpstr>
      <vt:lpstr>用水量逐年增長</vt:lpstr>
      <vt:lpstr>國內水資源運用情形</vt:lpstr>
      <vt:lpstr>國內工業用水情形</vt:lpstr>
      <vt:lpstr>行業別用水占比</vt:lpstr>
      <vt:lpstr>缺水對產業的影響</vt:lpstr>
      <vt:lpstr>政府因應對策-產業穩定供水策略行動方案</vt:lpstr>
      <vt:lpstr>節水目標</vt:lpstr>
      <vt:lpstr>投影片 12</vt:lpstr>
      <vt:lpstr>耗水費開徵法源</vt:lpstr>
      <vt:lpstr>徵收對象與開徵時程</vt:lpstr>
      <vt:lpstr>如何取得優惠費率?</vt:lpstr>
      <vt:lpstr>行業別認定</vt:lpstr>
      <vt:lpstr>用水回收率行業基準區間</vt:lpstr>
      <vt:lpstr>如何提出符合回收率證明?</vt:lpstr>
      <vt:lpstr>回收率計算公式</vt:lpstr>
      <vt:lpstr>企業應逐年提高初級數據比例</vt:lpstr>
      <vt:lpstr>R2回收率＆耗水費計算</vt:lpstr>
      <vt:lpstr>減徵與抵減措施</vt:lpstr>
      <vt:lpstr>緩衝期及緩繳措施</vt:lpstr>
      <vt:lpstr>投影片 24</vt:lpstr>
      <vt:lpstr>純水系統節水措施</vt:lpstr>
      <vt:lpstr>純水系統節水案例</vt:lpstr>
      <vt:lpstr>製程節水措施</vt:lpstr>
      <vt:lpstr>某半導體廠製程節水技術</vt:lpstr>
      <vt:lpstr>某光電廠製程節水技術</vt:lpstr>
      <vt:lpstr>冷卻水塔節水措施</vt:lpstr>
      <vt:lpstr>冷卻水塔節水案例</vt:lpstr>
      <vt:lpstr>其他節水措施</vt:lpstr>
      <vt:lpstr>其他節水案例</vt:lpstr>
      <vt:lpstr>產業用水最適化及節水技術指引(18個產業別)</vt:lpstr>
      <vt:lpstr>投影片 35</vt:lpstr>
      <vt:lpstr>結語</vt:lpstr>
      <vt:lpstr>投影片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user</cp:lastModifiedBy>
  <cp:revision>734</cp:revision>
  <cp:lastPrinted>2023-04-19T02:33:54Z</cp:lastPrinted>
  <dcterms:created xsi:type="dcterms:W3CDTF">2016-03-17T14:26:46Z</dcterms:created>
  <dcterms:modified xsi:type="dcterms:W3CDTF">2024-12-17T08:06:22Z</dcterms:modified>
</cp:coreProperties>
</file>