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00FF"/>
    <a:srgbClr val="FBE5D6"/>
    <a:srgbClr val="F8CBAD"/>
    <a:srgbClr val="DEEBF7"/>
    <a:srgbClr val="FF9999"/>
    <a:srgbClr val="9DC3E6"/>
    <a:srgbClr val="FFFFFF"/>
    <a:srgbClr val="2E3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91" autoAdjust="0"/>
  </p:normalViewPr>
  <p:slideViewPr>
    <p:cSldViewPr snapToGrid="0">
      <p:cViewPr varScale="1">
        <p:scale>
          <a:sx n="99" d="100"/>
          <a:sy n="9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F58E1-AE34-4671-AFDD-0FD4E34428F5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31BC3-16EF-4269-8F09-89B363FAB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90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130F8-EA2E-2B7A-F38F-202AA4D0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243F41E-B543-17DA-3663-DC2C949FA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AA2E790-14AF-A222-6D84-E7FDEE36A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C9D5F7-1F3A-2EAA-CD89-8FF24CF6BC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31BC3-16EF-4269-8F09-89B363FAB7D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40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95E315-81D5-D03D-98CB-5CDB63F81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9D1FAF1-1076-E104-576A-32472F37C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A3089D-928E-2CF7-9C51-7BBC2345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B144C0-5AC4-8593-D823-AA175DDB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621BF4-DD78-2FF3-64EA-1F1B2B46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11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3D4ED-3C52-62B3-7191-533A2D5B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934507-39FB-B07C-B419-2C05FA2EF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BCC79B-05EA-A7F4-8445-03A7814C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D88AA6-F606-967A-D859-5BE9053D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8374FE-D7F9-85B0-C3AD-17044A18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46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E2BCC66-B650-F4E7-BECC-D827E3863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C8F979D-9D89-158B-55C0-404BCC7B3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0ED160-D2BA-4F54-F146-CF51D48A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34E06D-54E6-C698-2760-E2C065A3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83C3F0-4C41-90ED-EC3D-4A9F16F6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68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8537C-1D78-94D2-9FDF-BFC01905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0E1E4C-6F80-0E89-CDC6-6798B089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BAD29C-5C9A-2A7B-2CDD-9AE31B0E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4A6213-3878-816C-4255-05BD1AA3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2820CF-3451-9DA4-626E-C2545004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0357" y="6356350"/>
            <a:ext cx="2743200" cy="365125"/>
          </a:xfrm>
        </p:spPr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41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45A072-FE95-E5BB-6D52-5D87E3CF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42EE33-3D50-E8E9-DB7F-6695A7C8E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FBA0AF-6408-9DF2-B6E1-0FD6F638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8A443B-2AA1-7F3C-1C43-B01361CF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C9A1AF-9AC8-41D8-048E-5DCDF513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06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D435DC-0AC4-A68F-B651-479FA382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750EA1-0E8F-EC57-B638-1B0EB028D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9A2137F-8FC6-A833-A5DC-C43F6E264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1DBECF-B320-CC1C-294F-D5551D28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C0F5C96-59A0-6EF1-D13C-B8F3B923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D0C56A-8149-1819-FA8A-F2370A16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80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53CC9E-7E16-7A1F-51CD-1E4E618A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266501-CAC3-0471-314B-CBEF6A5B7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77200D6-A82A-5749-E9E9-A32256E12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19966C-A09D-113C-2B72-1D5AC9281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58A6529-62A4-F5FD-31C1-CDBA5D95D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D5B7387-938D-CE1C-4A44-343FD2972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3783DA0-CD5B-BC2E-3C95-D9E515C0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A4F5B18-1A9A-9C8B-F556-A1268521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54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C75506-A6E6-0709-B0C4-710E3CBC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EA3A82-88A6-05BC-67AC-6009195A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DF69A8-5FE9-BC5B-3C2F-B549AD0D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5D106D3-3131-D6DB-9165-9F3AACCA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6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4E733C9-FDA1-9155-FF25-AFA2F7C5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5595F21-1929-5A2C-3CD7-6DE4F1DF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E0B26C-4D2C-6457-D6AD-3E0991AF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97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B1D33A-24AC-FC46-3F41-6B6D9CF4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85FADF-0C60-9C02-F666-9B875A0B3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204993-BDD3-A5A7-D921-C28DD9144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6B50A2F-6349-D811-E8B8-7E1B160B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A27D18-59F5-CF73-0C26-21D88631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3786B0-725F-20E1-4712-5371B368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02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568780-62E1-C0BB-24BB-85A59808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E143285-E5AE-88AC-1490-6A1174395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91A57B7-CF9E-47C9-3484-DAE28C1F0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60482F-2456-62D3-821F-100A80BB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1FAAC1-31A4-7D97-7125-89D9F4C2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647598-B1F3-9F74-0838-7B690603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27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19FD064-F9C5-BA9F-9C6A-BDC35D03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746A62-B4E2-706F-D253-389775C1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611FFB-CCF9-1880-62EA-0C779DA4B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98C85-D8C5-4E54-91E1-642DC3D0664F}" type="datetimeFigureOut">
              <a:rPr lang="zh-TW" altLang="en-US" smtClean="0"/>
              <a:t>2026/3/30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B76DC0-FC98-FF7A-7CDB-7E45826B3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BEE6E8-FA0A-E5DD-BE84-629685BFC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7393-7B4F-442E-9624-53EF94F68D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97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8C54B-E23B-34DC-B8BD-EBD61B73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A4C6680-972C-9F76-9CA1-67AE616FD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" y="149036"/>
            <a:ext cx="394623" cy="55863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732F1CA-82A4-E7D5-F4A6-E9E7388EBA3F}"/>
              </a:ext>
            </a:extLst>
          </p:cNvPr>
          <p:cNvSpPr txBox="1"/>
          <p:nvPr/>
        </p:nvSpPr>
        <p:spPr>
          <a:xfrm>
            <a:off x="610596" y="184455"/>
            <a:ext cx="253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欣南天然氣股份有限公司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Shin Nan Natural Gas Co., Ltd</a:t>
            </a:r>
            <a:endParaRPr lang="zh-TW" altLang="en-US" sz="1200" dirty="0">
              <a:latin typeface="Cambria Math" panose="02040503050406030204" pitchFamily="18" charset="0"/>
              <a:ea typeface="標楷體" panose="03000509000000000000" pitchFamily="65" charset="-120"/>
            </a:endParaRPr>
          </a:p>
        </p:txBody>
      </p:sp>
      <p:pic>
        <p:nvPicPr>
          <p:cNvPr id="27" name="圖片 26" descr="一張含有 空中, 空中攝影, 俯視圖, 都市設計 的圖片&#10;&#10;AI 產生的內容可能不正確。">
            <a:extLst>
              <a:ext uri="{FF2B5EF4-FFF2-40B4-BE49-F238E27FC236}">
                <a16:creationId xmlns:a16="http://schemas.microsoft.com/office/drawing/2014/main" id="{DE6FE279-6A29-EA42-8AE0-E92A1FB8E2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682"/>
          <a:stretch>
            <a:fillRect/>
          </a:stretch>
        </p:blipFill>
        <p:spPr>
          <a:xfrm>
            <a:off x="107986" y="2271282"/>
            <a:ext cx="11976027" cy="4437682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1DFCB64-C2C5-E190-D502-2469BCBAE28A}"/>
              </a:ext>
            </a:extLst>
          </p:cNvPr>
          <p:cNvSpPr/>
          <p:nvPr/>
        </p:nvSpPr>
        <p:spPr>
          <a:xfrm rot="20624093">
            <a:off x="3367365" y="4760967"/>
            <a:ext cx="188715" cy="8627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F97B59B-0450-1B66-5795-1FF0B95DB32D}"/>
              </a:ext>
            </a:extLst>
          </p:cNvPr>
          <p:cNvSpPr/>
          <p:nvPr/>
        </p:nvSpPr>
        <p:spPr>
          <a:xfrm rot="15998503">
            <a:off x="1182678" y="4310229"/>
            <a:ext cx="188715" cy="8627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手繪多邊形: 圖案 35">
            <a:extLst>
              <a:ext uri="{FF2B5EF4-FFF2-40B4-BE49-F238E27FC236}">
                <a16:creationId xmlns:a16="http://schemas.microsoft.com/office/drawing/2014/main" id="{931B76B8-362D-E8AD-7E23-622D8344A97B}"/>
              </a:ext>
            </a:extLst>
          </p:cNvPr>
          <p:cNvSpPr/>
          <p:nvPr/>
        </p:nvSpPr>
        <p:spPr>
          <a:xfrm>
            <a:off x="1270000" y="4358315"/>
            <a:ext cx="2197100" cy="965200"/>
          </a:xfrm>
          <a:custGeom>
            <a:avLst/>
            <a:gdLst>
              <a:gd name="csX0" fmla="*/ 0 w 2197100"/>
              <a:gd name="csY0" fmla="*/ 0 h 965200"/>
              <a:gd name="csX1" fmla="*/ 0 w 2197100"/>
              <a:gd name="csY1" fmla="*/ 0 h 965200"/>
              <a:gd name="csX2" fmla="*/ 6350 w 2197100"/>
              <a:gd name="csY2" fmla="*/ 57150 h 965200"/>
              <a:gd name="csX3" fmla="*/ 101600 w 2197100"/>
              <a:gd name="csY3" fmla="*/ 965200 h 965200"/>
              <a:gd name="csX4" fmla="*/ 2197100 w 2197100"/>
              <a:gd name="csY4" fmla="*/ 450850 h 96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197100" h="965200">
                <a:moveTo>
                  <a:pt x="0" y="0"/>
                </a:moveTo>
                <a:lnTo>
                  <a:pt x="0" y="0"/>
                </a:lnTo>
                <a:lnTo>
                  <a:pt x="6350" y="57150"/>
                </a:lnTo>
                <a:lnTo>
                  <a:pt x="101600" y="965200"/>
                </a:lnTo>
                <a:lnTo>
                  <a:pt x="2197100" y="450850"/>
                </a:lnTo>
              </a:path>
            </a:pathLst>
          </a:cu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6F6E1AD-3300-D85B-96F5-6CD52BE73BBF}"/>
              </a:ext>
            </a:extLst>
          </p:cNvPr>
          <p:cNvSpPr txBox="1"/>
          <p:nvPr/>
        </p:nvSpPr>
        <p:spPr>
          <a:xfrm>
            <a:off x="3461722" y="433076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solidFill>
                  <a:srgbClr val="0000FF"/>
                </a:solidFill>
                <a:effectLst>
                  <a:glow rad="1397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工作井</a:t>
            </a:r>
            <a:endParaRPr lang="en-US" altLang="zh-TW" sz="1600" b="1" dirty="0">
              <a:ln w="0"/>
              <a:solidFill>
                <a:srgbClr val="0000FF"/>
              </a:solidFill>
              <a:effectLst>
                <a:glow rad="1397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DEB16B84-7BAE-DA85-2D84-8B9BCAB08FFB}"/>
              </a:ext>
            </a:extLst>
          </p:cNvPr>
          <p:cNvSpPr txBox="1"/>
          <p:nvPr/>
        </p:nvSpPr>
        <p:spPr>
          <a:xfrm rot="2562885">
            <a:off x="6739190" y="566313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鹽水溪排水</a:t>
            </a:r>
            <a:endParaRPr lang="en-US" altLang="zh-TW" sz="1600" b="1" dirty="0">
              <a:ln w="0"/>
              <a:solidFill>
                <a:srgbClr val="FFFF00"/>
              </a:solidFill>
              <a:effectLst>
                <a:glow rad="139700">
                  <a:schemeClr val="tx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1BC064C2-9415-1436-B512-544BCF797EE6}"/>
              </a:ext>
            </a:extLst>
          </p:cNvPr>
          <p:cNvSpPr txBox="1"/>
          <p:nvPr/>
        </p:nvSpPr>
        <p:spPr>
          <a:xfrm rot="4953788">
            <a:off x="492826" y="26944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堤塘港路</a:t>
            </a:r>
            <a:endParaRPr lang="en-US" altLang="zh-TW" sz="1600" b="1" dirty="0">
              <a:ln w="0"/>
              <a:solidFill>
                <a:srgbClr val="FFFF00"/>
              </a:solidFill>
              <a:effectLst>
                <a:glow rad="139700">
                  <a:schemeClr val="tx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5DCF150B-9292-E279-9684-699683B00BA1}"/>
              </a:ext>
            </a:extLst>
          </p:cNvPr>
          <p:cNvSpPr txBox="1"/>
          <p:nvPr/>
        </p:nvSpPr>
        <p:spPr>
          <a:xfrm rot="20401451">
            <a:off x="4221541" y="526376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solidFill>
                  <a:srgbClr val="FFFF00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民生路</a:t>
            </a:r>
            <a:endParaRPr lang="en-US" altLang="zh-TW" sz="1600" b="1" dirty="0">
              <a:ln w="0"/>
              <a:solidFill>
                <a:srgbClr val="FFFF00"/>
              </a:solidFill>
              <a:effectLst>
                <a:glow rad="139700">
                  <a:schemeClr val="tx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B272AFED-02CC-D893-AB07-58A550320C55}"/>
              </a:ext>
            </a:extLst>
          </p:cNvPr>
          <p:cNvCxnSpPr>
            <a:cxnSpLocks/>
          </p:cNvCxnSpPr>
          <p:nvPr/>
        </p:nvCxnSpPr>
        <p:spPr>
          <a:xfrm>
            <a:off x="1067581" y="3883362"/>
            <a:ext cx="175921" cy="1504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1B839B66-BE3C-9892-6328-4F549B19B16C}"/>
              </a:ext>
            </a:extLst>
          </p:cNvPr>
          <p:cNvSpPr txBox="1"/>
          <p:nvPr/>
        </p:nvSpPr>
        <p:spPr>
          <a:xfrm rot="4953788">
            <a:off x="593365" y="442403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rgbClr val="00FFFF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工作區</a:t>
            </a:r>
            <a:endParaRPr lang="en-US" altLang="zh-TW" sz="1200" dirty="0">
              <a:ln w="0"/>
              <a:solidFill>
                <a:srgbClr val="00FFFF"/>
              </a:solidFill>
              <a:effectLst>
                <a:glow rad="139700">
                  <a:schemeClr val="tx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dirty="0">
                <a:ln w="0"/>
                <a:solidFill>
                  <a:srgbClr val="00FFFF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50m</a:t>
            </a:r>
          </a:p>
        </p:txBody>
      </p:sp>
      <p:sp>
        <p:nvSpPr>
          <p:cNvPr id="55" name="手繪多邊形: 圖案 54">
            <a:extLst>
              <a:ext uri="{FF2B5EF4-FFF2-40B4-BE49-F238E27FC236}">
                <a16:creationId xmlns:a16="http://schemas.microsoft.com/office/drawing/2014/main" id="{86B408F8-E0AC-3C6C-2694-B06BCA8A8F8B}"/>
              </a:ext>
            </a:extLst>
          </p:cNvPr>
          <p:cNvSpPr/>
          <p:nvPr/>
        </p:nvSpPr>
        <p:spPr>
          <a:xfrm>
            <a:off x="1188666" y="3496302"/>
            <a:ext cx="287338" cy="2122487"/>
          </a:xfrm>
          <a:custGeom>
            <a:avLst/>
            <a:gdLst>
              <a:gd name="csX0" fmla="*/ 263525 w 263525"/>
              <a:gd name="csY0" fmla="*/ 1774825 h 1774825"/>
              <a:gd name="csX1" fmla="*/ 127000 w 263525"/>
              <a:gd name="csY1" fmla="*/ 1504950 h 1774825"/>
              <a:gd name="csX2" fmla="*/ 0 w 263525"/>
              <a:gd name="csY2" fmla="*/ 412750 h 1774825"/>
              <a:gd name="csX3" fmla="*/ 41275 w 263525"/>
              <a:gd name="csY3" fmla="*/ 0 h 1774825"/>
              <a:gd name="csX0" fmla="*/ 263525 w 263525"/>
              <a:gd name="csY0" fmla="*/ 2122487 h 2122487"/>
              <a:gd name="csX1" fmla="*/ 127000 w 263525"/>
              <a:gd name="csY1" fmla="*/ 1852612 h 2122487"/>
              <a:gd name="csX2" fmla="*/ 0 w 263525"/>
              <a:gd name="csY2" fmla="*/ 760412 h 2122487"/>
              <a:gd name="csX3" fmla="*/ 65088 w 263525"/>
              <a:gd name="csY3" fmla="*/ 0 h 2122487"/>
              <a:gd name="csX0" fmla="*/ 325438 w 325438"/>
              <a:gd name="csY0" fmla="*/ 2122487 h 2122487"/>
              <a:gd name="csX1" fmla="*/ 188913 w 325438"/>
              <a:gd name="csY1" fmla="*/ 1852612 h 2122487"/>
              <a:gd name="csX2" fmla="*/ 0 w 325438"/>
              <a:gd name="csY2" fmla="*/ 388937 h 2122487"/>
              <a:gd name="csX3" fmla="*/ 127001 w 325438"/>
              <a:gd name="csY3" fmla="*/ 0 h 2122487"/>
              <a:gd name="csX0" fmla="*/ 325438 w 325438"/>
              <a:gd name="csY0" fmla="*/ 2122487 h 2122487"/>
              <a:gd name="csX1" fmla="*/ 188913 w 325438"/>
              <a:gd name="csY1" fmla="*/ 1852612 h 2122487"/>
              <a:gd name="csX2" fmla="*/ 0 w 325438"/>
              <a:gd name="csY2" fmla="*/ 388937 h 2122487"/>
              <a:gd name="csX3" fmla="*/ 127001 w 325438"/>
              <a:gd name="csY3" fmla="*/ 0 h 2122487"/>
              <a:gd name="csX0" fmla="*/ 325438 w 325438"/>
              <a:gd name="csY0" fmla="*/ 2122487 h 2122487"/>
              <a:gd name="csX1" fmla="*/ 188913 w 325438"/>
              <a:gd name="csY1" fmla="*/ 1852612 h 2122487"/>
              <a:gd name="csX2" fmla="*/ 0 w 325438"/>
              <a:gd name="csY2" fmla="*/ 388937 h 2122487"/>
              <a:gd name="csX3" fmla="*/ 127001 w 325438"/>
              <a:gd name="csY3" fmla="*/ 0 h 2122487"/>
              <a:gd name="csX0" fmla="*/ 287338 w 287338"/>
              <a:gd name="csY0" fmla="*/ 2122487 h 2122487"/>
              <a:gd name="csX1" fmla="*/ 150813 w 287338"/>
              <a:gd name="csY1" fmla="*/ 1852612 h 2122487"/>
              <a:gd name="csX2" fmla="*/ 0 w 287338"/>
              <a:gd name="csY2" fmla="*/ 388937 h 2122487"/>
              <a:gd name="csX3" fmla="*/ 88901 w 287338"/>
              <a:gd name="csY3" fmla="*/ 0 h 2122487"/>
              <a:gd name="csX0" fmla="*/ 287338 w 287338"/>
              <a:gd name="csY0" fmla="*/ 2122487 h 2122487"/>
              <a:gd name="csX1" fmla="*/ 150813 w 287338"/>
              <a:gd name="csY1" fmla="*/ 1852612 h 2122487"/>
              <a:gd name="csX2" fmla="*/ 0 w 287338"/>
              <a:gd name="csY2" fmla="*/ 388937 h 2122487"/>
              <a:gd name="csX3" fmla="*/ 88901 w 287338"/>
              <a:gd name="csY3" fmla="*/ 0 h 21224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87338" h="2122487">
                <a:moveTo>
                  <a:pt x="287338" y="2122487"/>
                </a:moveTo>
                <a:lnTo>
                  <a:pt x="150813" y="1852612"/>
                </a:lnTo>
                <a:cubicBezTo>
                  <a:pt x="87842" y="1364720"/>
                  <a:pt x="62971" y="876829"/>
                  <a:pt x="0" y="388937"/>
                </a:cubicBezTo>
                <a:cubicBezTo>
                  <a:pt x="16933" y="243416"/>
                  <a:pt x="46568" y="118533"/>
                  <a:pt x="88901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手繪多邊形: 圖案 55">
            <a:extLst>
              <a:ext uri="{FF2B5EF4-FFF2-40B4-BE49-F238E27FC236}">
                <a16:creationId xmlns:a16="http://schemas.microsoft.com/office/drawing/2014/main" id="{EBE9F722-F581-73B4-FE60-EBEDEEB925EB}"/>
              </a:ext>
            </a:extLst>
          </p:cNvPr>
          <p:cNvSpPr/>
          <p:nvPr/>
        </p:nvSpPr>
        <p:spPr>
          <a:xfrm>
            <a:off x="1185446" y="3496302"/>
            <a:ext cx="285750" cy="2127250"/>
          </a:xfrm>
          <a:custGeom>
            <a:avLst/>
            <a:gdLst>
              <a:gd name="csX0" fmla="*/ 263525 w 263525"/>
              <a:gd name="csY0" fmla="*/ 1774825 h 1774825"/>
              <a:gd name="csX1" fmla="*/ 127000 w 263525"/>
              <a:gd name="csY1" fmla="*/ 1504950 h 1774825"/>
              <a:gd name="csX2" fmla="*/ 0 w 263525"/>
              <a:gd name="csY2" fmla="*/ 412750 h 1774825"/>
              <a:gd name="csX3" fmla="*/ 41275 w 263525"/>
              <a:gd name="csY3" fmla="*/ 0 h 1774825"/>
              <a:gd name="csX0" fmla="*/ 263525 w 263525"/>
              <a:gd name="csY0" fmla="*/ 2103438 h 2103438"/>
              <a:gd name="csX1" fmla="*/ 127000 w 263525"/>
              <a:gd name="csY1" fmla="*/ 1833563 h 2103438"/>
              <a:gd name="csX2" fmla="*/ 0 w 263525"/>
              <a:gd name="csY2" fmla="*/ 741363 h 2103438"/>
              <a:gd name="csX3" fmla="*/ 41275 w 263525"/>
              <a:gd name="csY3" fmla="*/ 0 h 2103438"/>
              <a:gd name="csX0" fmla="*/ 223078 w 223078"/>
              <a:gd name="csY0" fmla="*/ 2103438 h 2103438"/>
              <a:gd name="csX1" fmla="*/ 86553 w 223078"/>
              <a:gd name="csY1" fmla="*/ 1833563 h 2103438"/>
              <a:gd name="csX2" fmla="*/ 135765 w 223078"/>
              <a:gd name="csY2" fmla="*/ 393701 h 2103438"/>
              <a:gd name="csX3" fmla="*/ 828 w 223078"/>
              <a:gd name="csY3" fmla="*/ 0 h 2103438"/>
              <a:gd name="csX0" fmla="*/ 320675 w 320675"/>
              <a:gd name="csY0" fmla="*/ 2103438 h 2103438"/>
              <a:gd name="csX1" fmla="*/ 184150 w 320675"/>
              <a:gd name="csY1" fmla="*/ 1833563 h 2103438"/>
              <a:gd name="csX2" fmla="*/ 0 w 320675"/>
              <a:gd name="csY2" fmla="*/ 365126 h 2103438"/>
              <a:gd name="csX3" fmla="*/ 98425 w 320675"/>
              <a:gd name="csY3" fmla="*/ 0 h 2103438"/>
              <a:gd name="csX0" fmla="*/ 320675 w 320675"/>
              <a:gd name="csY0" fmla="*/ 2127250 h 2127250"/>
              <a:gd name="csX1" fmla="*/ 184150 w 320675"/>
              <a:gd name="csY1" fmla="*/ 1857375 h 2127250"/>
              <a:gd name="csX2" fmla="*/ 0 w 320675"/>
              <a:gd name="csY2" fmla="*/ 388938 h 2127250"/>
              <a:gd name="csX3" fmla="*/ 131763 w 320675"/>
              <a:gd name="csY3" fmla="*/ 0 h 2127250"/>
              <a:gd name="csX0" fmla="*/ 320675 w 320675"/>
              <a:gd name="csY0" fmla="*/ 2127250 h 2127250"/>
              <a:gd name="csX1" fmla="*/ 184150 w 320675"/>
              <a:gd name="csY1" fmla="*/ 1857375 h 2127250"/>
              <a:gd name="csX2" fmla="*/ 0 w 320675"/>
              <a:gd name="csY2" fmla="*/ 388938 h 2127250"/>
              <a:gd name="csX3" fmla="*/ 131763 w 320675"/>
              <a:gd name="csY3" fmla="*/ 0 h 2127250"/>
              <a:gd name="csX0" fmla="*/ 285750 w 285750"/>
              <a:gd name="csY0" fmla="*/ 2127250 h 2127250"/>
              <a:gd name="csX1" fmla="*/ 149225 w 285750"/>
              <a:gd name="csY1" fmla="*/ 1857375 h 2127250"/>
              <a:gd name="csX2" fmla="*/ 0 w 285750"/>
              <a:gd name="csY2" fmla="*/ 388938 h 2127250"/>
              <a:gd name="csX3" fmla="*/ 96838 w 285750"/>
              <a:gd name="csY3" fmla="*/ 0 h 21272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85750" h="2127250">
                <a:moveTo>
                  <a:pt x="285750" y="2127250"/>
                </a:moveTo>
                <a:lnTo>
                  <a:pt x="149225" y="1857375"/>
                </a:lnTo>
                <a:cubicBezTo>
                  <a:pt x="87842" y="1367896"/>
                  <a:pt x="61383" y="878417"/>
                  <a:pt x="0" y="388938"/>
                </a:cubicBezTo>
                <a:cubicBezTo>
                  <a:pt x="13758" y="251355"/>
                  <a:pt x="52124" y="125677"/>
                  <a:pt x="96838" y="0"/>
                </a:cubicBezTo>
              </a:path>
            </a:pathLst>
          </a:custGeom>
          <a:noFill/>
          <a:ln w="38100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AF74D02E-ADE9-9E96-D3BE-3F1255CB0BA7}"/>
              </a:ext>
            </a:extLst>
          </p:cNvPr>
          <p:cNvCxnSpPr>
            <a:cxnSpLocks/>
          </p:cNvCxnSpPr>
          <p:nvPr/>
        </p:nvCxnSpPr>
        <p:spPr>
          <a:xfrm>
            <a:off x="1020876" y="3502316"/>
            <a:ext cx="40769" cy="38104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6D13C0EB-09FF-3730-43A5-8D6D18B06761}"/>
              </a:ext>
            </a:extLst>
          </p:cNvPr>
          <p:cNvCxnSpPr>
            <a:cxnSpLocks/>
          </p:cNvCxnSpPr>
          <p:nvPr/>
        </p:nvCxnSpPr>
        <p:spPr>
          <a:xfrm>
            <a:off x="1243502" y="5382545"/>
            <a:ext cx="49754" cy="31325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206D0C3B-02FC-EA77-1FC1-C0B107B13053}"/>
              </a:ext>
            </a:extLst>
          </p:cNvPr>
          <p:cNvSpPr txBox="1"/>
          <p:nvPr/>
        </p:nvSpPr>
        <p:spPr>
          <a:xfrm rot="4953788">
            <a:off x="686389" y="537627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rgbClr val="00FFFF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緩衝區</a:t>
            </a:r>
            <a:endParaRPr lang="en-US" altLang="zh-TW" sz="1200" dirty="0">
              <a:ln w="0"/>
              <a:solidFill>
                <a:srgbClr val="00FFFF"/>
              </a:solidFill>
              <a:effectLst>
                <a:glow rad="139700">
                  <a:schemeClr val="tx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dirty="0">
                <a:ln w="0"/>
                <a:solidFill>
                  <a:srgbClr val="00FFFF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15m</a:t>
            </a: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49645AA9-356D-3775-19BF-8BDDCAFC621A}"/>
              </a:ext>
            </a:extLst>
          </p:cNvPr>
          <p:cNvSpPr txBox="1"/>
          <p:nvPr/>
        </p:nvSpPr>
        <p:spPr>
          <a:xfrm rot="4953788">
            <a:off x="435777" y="346851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dirty="0">
                <a:ln w="0"/>
                <a:solidFill>
                  <a:srgbClr val="00FFFF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緩衝區</a:t>
            </a:r>
            <a:endParaRPr lang="en-US" altLang="zh-TW" sz="1200" dirty="0">
              <a:ln w="0"/>
              <a:solidFill>
                <a:srgbClr val="00FFFF"/>
              </a:solidFill>
              <a:effectLst>
                <a:glow rad="139700">
                  <a:schemeClr val="tx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dirty="0">
                <a:ln w="0"/>
                <a:solidFill>
                  <a:srgbClr val="00FFFF"/>
                </a:solidFill>
                <a:effectLst>
                  <a:glow rad="1397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15m</a:t>
            </a:r>
          </a:p>
        </p:txBody>
      </p:sp>
      <p:pic>
        <p:nvPicPr>
          <p:cNvPr id="61" name="Picture 2" descr="簡易型電動旗手振楠交通工程有限公司">
            <a:extLst>
              <a:ext uri="{FF2B5EF4-FFF2-40B4-BE49-F238E27FC236}">
                <a16:creationId xmlns:a16="http://schemas.microsoft.com/office/drawing/2014/main" id="{818847B9-E76B-2524-4A62-84A5FC87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41" y="5559192"/>
            <a:ext cx="358595" cy="29992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語音泡泡: 矩形 61">
            <a:extLst>
              <a:ext uri="{FF2B5EF4-FFF2-40B4-BE49-F238E27FC236}">
                <a16:creationId xmlns:a16="http://schemas.microsoft.com/office/drawing/2014/main" id="{7F0B48F4-5FB4-13C5-8815-81D7A4EDDAC0}"/>
              </a:ext>
            </a:extLst>
          </p:cNvPr>
          <p:cNvSpPr/>
          <p:nvPr/>
        </p:nvSpPr>
        <p:spPr>
          <a:xfrm>
            <a:off x="1752878" y="5333040"/>
            <a:ext cx="707166" cy="200006"/>
          </a:xfrm>
          <a:prstGeom prst="wedgeRectCallout">
            <a:avLst>
              <a:gd name="adj1" fmla="val -73345"/>
              <a:gd name="adj2" fmla="val 86173"/>
            </a:avLst>
          </a:prstGeom>
          <a:solidFill>
            <a:schemeClr val="dk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電動旗手</a:t>
            </a:r>
          </a:p>
        </p:txBody>
      </p:sp>
      <p:sp>
        <p:nvSpPr>
          <p:cNvPr id="63" name="語音泡泡: 矩形 62">
            <a:extLst>
              <a:ext uri="{FF2B5EF4-FFF2-40B4-BE49-F238E27FC236}">
                <a16:creationId xmlns:a16="http://schemas.microsoft.com/office/drawing/2014/main" id="{5226DFB6-BEB4-89C2-4203-2CB03A98A752}"/>
              </a:ext>
            </a:extLst>
          </p:cNvPr>
          <p:cNvSpPr/>
          <p:nvPr/>
        </p:nvSpPr>
        <p:spPr>
          <a:xfrm>
            <a:off x="1571368" y="4792067"/>
            <a:ext cx="707166" cy="200006"/>
          </a:xfrm>
          <a:prstGeom prst="wedgeRectCallout">
            <a:avLst>
              <a:gd name="adj1" fmla="val -75590"/>
              <a:gd name="adj2" fmla="val 254443"/>
            </a:avLst>
          </a:prstGeom>
          <a:solidFill>
            <a:schemeClr val="dk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交維設施</a:t>
            </a:r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40192A1E-8D87-F2B6-106A-3391C5479907}"/>
              </a:ext>
            </a:extLst>
          </p:cNvPr>
          <p:cNvSpPr txBox="1"/>
          <p:nvPr/>
        </p:nvSpPr>
        <p:spPr>
          <a:xfrm>
            <a:off x="1256149" y="386201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ln w="0"/>
                <a:solidFill>
                  <a:srgbClr val="0000FF"/>
                </a:solidFill>
                <a:effectLst>
                  <a:glow rad="1397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工作井</a:t>
            </a:r>
            <a:endParaRPr lang="en-US" altLang="zh-TW" sz="1600" b="1" dirty="0">
              <a:ln w="0"/>
              <a:solidFill>
                <a:srgbClr val="0000FF"/>
              </a:solidFill>
              <a:effectLst>
                <a:glow rad="1397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7839F00-1A51-90B7-55A2-51A01B7DAC30}"/>
              </a:ext>
            </a:extLst>
          </p:cNvPr>
          <p:cNvSpPr txBox="1">
            <a:spLocks/>
          </p:cNvSpPr>
          <p:nvPr/>
        </p:nvSpPr>
        <p:spPr>
          <a:xfrm>
            <a:off x="301755" y="715301"/>
            <a:ext cx="11149927" cy="41766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ts val="2880"/>
              </a:lnSpc>
              <a:buFont typeface="+mj-ea"/>
              <a:buAutoNum type="ea1ChtPeriod"/>
            </a:pP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工程名稱：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樹谷園區欣南天然氣管線新設工程案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2880"/>
              </a:lnSpc>
              <a:buFont typeface="+mj-ea"/>
              <a:buAutoNum type="ea1ChtPeriod"/>
            </a:pP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工程地點：民生路北側綠帶、堤塘港路北上外側車道</a:t>
            </a:r>
            <a:endParaRPr lang="en-US" altLang="zh-TW" sz="1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2880"/>
              </a:lnSpc>
              <a:buFont typeface="+mj-ea"/>
              <a:buAutoNum type="ea1ChtPeriod"/>
            </a:pP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工程內容：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8”</a:t>
            </a: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鋼管及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6”PE</a:t>
            </a: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管埋設</a:t>
            </a:r>
            <a:endParaRPr lang="en-US" altLang="zh-TW" sz="18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2880"/>
              </a:lnSpc>
              <a:buFont typeface="+mj-ea"/>
              <a:buAutoNum type="ea1ChtPeriod"/>
            </a:pPr>
            <a:r>
              <a:rPr lang="zh-TW" altLang="en-US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預定施工日期：</a:t>
            </a:r>
            <a:r>
              <a:rPr lang="en-US" altLang="zh-TW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115/04/06~115/05/06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5A39241-9AD0-A6D3-7E13-617C8077C58F}"/>
              </a:ext>
            </a:extLst>
          </p:cNvPr>
          <p:cNvSpPr txBox="1">
            <a:spLocks/>
          </p:cNvSpPr>
          <p:nvPr/>
        </p:nvSpPr>
        <p:spPr>
          <a:xfrm>
            <a:off x="2219026" y="3428475"/>
            <a:ext cx="1084590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zh-TW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1600" b="1" spc="-50" baseline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1200" dirty="0">
                <a:solidFill>
                  <a:schemeClr val="tx1"/>
                </a:solidFill>
                <a:effectLst/>
              </a:rPr>
              <a:t>明挖埋管位置</a:t>
            </a:r>
            <a:endParaRPr lang="en-US" altLang="zh-TW" sz="1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015B01DB-8BF5-6894-5C65-96E0756AA2E4}"/>
              </a:ext>
            </a:extLst>
          </p:cNvPr>
          <p:cNvCxnSpPr>
            <a:cxnSpLocks/>
          </p:cNvCxnSpPr>
          <p:nvPr/>
        </p:nvCxnSpPr>
        <p:spPr>
          <a:xfrm>
            <a:off x="2761321" y="3710237"/>
            <a:ext cx="0" cy="1240739"/>
          </a:xfrm>
          <a:prstGeom prst="straightConnector1">
            <a:avLst/>
          </a:prstGeom>
          <a:ln w="2540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9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8355</TotalTime>
  <Words>88</Words>
  <Application>Microsoft Office PowerPoint</Application>
  <PresentationFormat>寬螢幕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標楷體</vt:lpstr>
      <vt:lpstr>Arial</vt:lpstr>
      <vt:lpstr>Calibri</vt:lpstr>
      <vt:lpstr>Calibri Light</vt:lpstr>
      <vt:lpstr>Cambria Math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坤 蔡</dc:creator>
  <cp:lastModifiedBy>峻 崇</cp:lastModifiedBy>
  <cp:revision>88</cp:revision>
  <dcterms:created xsi:type="dcterms:W3CDTF">2025-10-11T14:23:23Z</dcterms:created>
  <dcterms:modified xsi:type="dcterms:W3CDTF">2026-03-30T04:39:39Z</dcterms:modified>
</cp:coreProperties>
</file>